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65"/>
  </p:notesMasterIdLst>
  <p:sldIdLst>
    <p:sldId id="28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9" r:id="rId31"/>
    <p:sldId id="290" r:id="rId32"/>
    <p:sldId id="291" r:id="rId33"/>
    <p:sldId id="292" r:id="rId34"/>
    <p:sldId id="320"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8" r:id="rId50"/>
    <p:sldId id="309" r:id="rId51"/>
    <p:sldId id="310" r:id="rId52"/>
    <p:sldId id="311" r:id="rId53"/>
    <p:sldId id="312" r:id="rId54"/>
    <p:sldId id="313" r:id="rId55"/>
    <p:sldId id="314" r:id="rId56"/>
    <p:sldId id="315" r:id="rId57"/>
    <p:sldId id="316" r:id="rId58"/>
    <p:sldId id="317" r:id="rId59"/>
    <p:sldId id="321" r:id="rId60"/>
    <p:sldId id="322" r:id="rId61"/>
    <p:sldId id="323" r:id="rId62"/>
    <p:sldId id="324" r:id="rId63"/>
    <p:sldId id="319" r:id="rId6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2" d="100"/>
          <a:sy n="82" d="100"/>
        </p:scale>
        <p:origin x="-16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636CE71-78EB-4DAA-AC63-972DA90922D9}" type="datetimeFigureOut">
              <a:rPr lang="fa-IR" smtClean="0"/>
              <a:pPr/>
              <a:t>1435/11/12</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92C89F3-33D0-41CD-9C94-BB1FA12B437A}" type="slidenum">
              <a:rPr lang="fa-IR" smtClean="0"/>
              <a:pPr/>
              <a:t>‹#›</a:t>
            </a:fld>
            <a:endParaRPr lang="fa-IR"/>
          </a:p>
        </p:txBody>
      </p:sp>
    </p:spTree>
    <p:extLst>
      <p:ext uri="{BB962C8B-B14F-4D97-AF65-F5344CB8AC3E}">
        <p14:creationId xmlns:p14="http://schemas.microsoft.com/office/powerpoint/2010/main" val="329689579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67A5BA5-FA56-402D-9711-126B460501D1}" type="slidenum">
              <a:rPr lang="en-US" smtClean="0">
                <a:cs typeface="Arial" pitchFamily="34" charset="0"/>
              </a:rPr>
              <a:pPr/>
              <a:t>63</a:t>
            </a:fld>
            <a:endParaRPr lang="en-US" smtClean="0">
              <a:cs typeface="Arial" pitchFamily="34"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6A164D5-B767-4426-B357-50405D25A807}" type="datetimeFigureOut">
              <a:rPr lang="fa-IR" smtClean="0"/>
              <a:pPr/>
              <a:t>1435/11/12</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3B5006B9-56F0-4CF8-B232-354A406F108A}"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A164D5-B767-4426-B357-50405D25A807}" type="datetimeFigureOut">
              <a:rPr lang="fa-IR" smtClean="0"/>
              <a:pPr/>
              <a:t>1435/11/12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3B5006B9-56F0-4CF8-B232-354A406F108A}"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A164D5-B767-4426-B357-50405D25A807}" type="datetimeFigureOut">
              <a:rPr lang="fa-IR" smtClean="0"/>
              <a:pPr/>
              <a:t>1435/11/12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3B5006B9-56F0-4CF8-B232-354A406F108A}"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A164D5-B767-4426-B357-50405D25A807}" type="datetimeFigureOut">
              <a:rPr lang="fa-IR" smtClean="0"/>
              <a:pPr/>
              <a:t>1435/11/12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3B5006B9-56F0-4CF8-B232-354A406F108A}"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6A164D5-B767-4426-B357-50405D25A807}" type="datetimeFigureOut">
              <a:rPr lang="fa-IR" smtClean="0"/>
              <a:pPr/>
              <a:t>1435/11/12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3B5006B9-56F0-4CF8-B232-354A406F108A}"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A164D5-B767-4426-B357-50405D25A807}" type="datetimeFigureOut">
              <a:rPr lang="fa-IR" smtClean="0"/>
              <a:pPr/>
              <a:t>1435/11/12</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3B5006B9-56F0-4CF8-B232-354A406F108A}"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6A164D5-B767-4426-B357-50405D25A807}" type="datetimeFigureOut">
              <a:rPr lang="fa-IR" smtClean="0"/>
              <a:pPr/>
              <a:t>1435/11/12</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3B5006B9-56F0-4CF8-B232-354A406F108A}"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6A164D5-B767-4426-B357-50405D25A807}" type="datetimeFigureOut">
              <a:rPr lang="fa-IR" smtClean="0"/>
              <a:pPr/>
              <a:t>1435/11/12</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3B5006B9-56F0-4CF8-B232-354A406F108A}"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6A164D5-B767-4426-B357-50405D25A807}" type="datetimeFigureOut">
              <a:rPr lang="fa-IR" smtClean="0"/>
              <a:pPr/>
              <a:t>1435/11/12</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3B5006B9-56F0-4CF8-B232-354A406F108A}"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A164D5-B767-4426-B357-50405D25A807}" type="datetimeFigureOut">
              <a:rPr lang="fa-IR" smtClean="0"/>
              <a:pPr/>
              <a:t>1435/11/12</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3B5006B9-56F0-4CF8-B232-354A406F108A}"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6A164D5-B767-4426-B357-50405D25A807}" type="datetimeFigureOut">
              <a:rPr lang="fa-IR" smtClean="0"/>
              <a:pPr/>
              <a:t>1435/11/12</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3B5006B9-56F0-4CF8-B232-354A406F108A}"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6A164D5-B767-4426-B357-50405D25A807}" type="datetimeFigureOut">
              <a:rPr lang="fa-IR" smtClean="0"/>
              <a:pPr/>
              <a:t>1435/11/12</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B5006B9-56F0-4CF8-B232-354A406F108A}"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1043608" y="0"/>
            <a:ext cx="8100392"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124886"/>
          </a:xfrm>
        </p:spPr>
        <p:txBody>
          <a:bodyPr/>
          <a:lstStyle/>
          <a:p>
            <a:pPr algn="ctr"/>
            <a:r>
              <a:rPr lang="fa-IR" dirty="0" smtClean="0"/>
              <a:t>4. استفاده از فرآورده های غیر مجاز</a:t>
            </a:r>
            <a:endParaRPr lang="fa-IR" dirty="0"/>
          </a:p>
        </p:txBody>
      </p:sp>
      <p:sp>
        <p:nvSpPr>
          <p:cNvPr id="3" name="Subtitle 2"/>
          <p:cNvSpPr>
            <a:spLocks noGrp="1"/>
          </p:cNvSpPr>
          <p:nvPr>
            <p:ph type="subTitle" idx="1"/>
          </p:nvPr>
        </p:nvSpPr>
        <p:spPr>
          <a:xfrm>
            <a:off x="1432560" y="1850064"/>
            <a:ext cx="7406640" cy="4531264"/>
          </a:xfrm>
        </p:spPr>
        <p:txBody>
          <a:bodyPr>
            <a:normAutofit/>
          </a:bodyPr>
          <a:lstStyle/>
          <a:p>
            <a:pPr algn="just">
              <a:buFont typeface="Wingdings" pitchFamily="2" charset="2"/>
              <a:buChar char="q"/>
            </a:pPr>
            <a:r>
              <a:rPr lang="fa-IR" dirty="0" smtClean="0"/>
              <a:t> مصرف فراورده های تقلبی یا غیر مجاز که در میان گزارش های ارسالی به مرکز </a:t>
            </a:r>
            <a:r>
              <a:rPr lang="en-US" dirty="0" smtClean="0"/>
              <a:t>ADR</a:t>
            </a:r>
            <a:r>
              <a:rPr lang="fa-IR" dirty="0" smtClean="0"/>
              <a:t> ایران می توان به استفاده از لیدوکائین تقلبی ساخت کشور </a:t>
            </a:r>
            <a:r>
              <a:rPr lang="en-US" dirty="0" smtClean="0"/>
              <a:t>PANTHER</a:t>
            </a:r>
            <a:r>
              <a:rPr lang="fa-IR" dirty="0" smtClean="0"/>
              <a:t> که منجر به 4 مورد مرگ،8 مورد تشنج و 1 مورد فلج مغزی در نوزاد گشت. مصرف </a:t>
            </a:r>
            <a:r>
              <a:rPr lang="en-US" dirty="0" smtClean="0"/>
              <a:t>OMNIPAQUE</a:t>
            </a:r>
            <a:r>
              <a:rPr lang="fa-IR" dirty="0" smtClean="0"/>
              <a:t> تقلبی و سرنگ انسولین تقلبی با مارک </a:t>
            </a:r>
            <a:r>
              <a:rPr lang="en-US" dirty="0" smtClean="0"/>
              <a:t>BD</a:t>
            </a:r>
            <a:r>
              <a:rPr lang="fa-IR" dirty="0" smtClean="0"/>
              <a:t> اشاره نمود.</a:t>
            </a:r>
            <a:endParaRPr lang="fa-I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268902"/>
          </a:xfrm>
        </p:spPr>
        <p:txBody>
          <a:bodyPr/>
          <a:lstStyle/>
          <a:p>
            <a:pPr algn="ctr"/>
            <a:r>
              <a:rPr lang="fa-IR" dirty="0" smtClean="0"/>
              <a:t>5. مقدار مصرف نامناسب</a:t>
            </a:r>
            <a:endParaRPr lang="fa-IR" dirty="0"/>
          </a:p>
        </p:txBody>
      </p:sp>
      <p:sp>
        <p:nvSpPr>
          <p:cNvPr id="3" name="Subtitle 2"/>
          <p:cNvSpPr>
            <a:spLocks noGrp="1"/>
          </p:cNvSpPr>
          <p:nvPr>
            <p:ph type="subTitle" idx="1"/>
          </p:nvPr>
        </p:nvSpPr>
        <p:spPr/>
        <p:txBody>
          <a:bodyPr/>
          <a:lstStyle/>
          <a:p>
            <a:pPr algn="just">
              <a:buFont typeface="Wingdings" pitchFamily="2" charset="2"/>
              <a:buChar char="q"/>
            </a:pPr>
            <a:r>
              <a:rPr lang="fa-IR" dirty="0" smtClean="0"/>
              <a:t> دوز دارو متناسب با سن،جنس و شرایط عمومی بیمار تعیین نشده باشد.</a:t>
            </a:r>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268902"/>
          </a:xfrm>
        </p:spPr>
        <p:txBody>
          <a:bodyPr/>
          <a:lstStyle/>
          <a:p>
            <a:pPr algn="ctr"/>
            <a:r>
              <a:rPr lang="fa-IR" dirty="0" smtClean="0"/>
              <a:t>6. استفاده از اشکال دارویی نامناسب</a:t>
            </a:r>
            <a:endParaRPr lang="fa-IR" dirty="0"/>
          </a:p>
        </p:txBody>
      </p:sp>
      <p:sp>
        <p:nvSpPr>
          <p:cNvPr id="3" name="Subtitle 2"/>
          <p:cNvSpPr>
            <a:spLocks noGrp="1"/>
          </p:cNvSpPr>
          <p:nvPr>
            <p:ph type="subTitle" idx="1"/>
          </p:nvPr>
        </p:nvSpPr>
        <p:spPr/>
        <p:txBody>
          <a:bodyPr/>
          <a:lstStyle/>
          <a:p>
            <a:pPr algn="just">
              <a:buFont typeface="Wingdings" pitchFamily="2" charset="2"/>
              <a:buChar char="q"/>
            </a:pPr>
            <a:r>
              <a:rPr lang="fa-IR" dirty="0" smtClean="0"/>
              <a:t> دارو درست انتخاب شده ولی شکل دارویی اشتباه به بیمار داده می شود.</a:t>
            </a:r>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124886"/>
          </a:xfrm>
        </p:spPr>
        <p:txBody>
          <a:bodyPr/>
          <a:lstStyle/>
          <a:p>
            <a:pPr algn="ctr"/>
            <a:r>
              <a:rPr lang="fa-IR" dirty="0" smtClean="0"/>
              <a:t>7. اشتباه در نحوه تهیه دارو</a:t>
            </a:r>
            <a:endParaRPr lang="fa-IR" dirty="0"/>
          </a:p>
        </p:txBody>
      </p:sp>
      <p:sp>
        <p:nvSpPr>
          <p:cNvPr id="3" name="Subtitle 2"/>
          <p:cNvSpPr>
            <a:spLocks noGrp="1"/>
          </p:cNvSpPr>
          <p:nvPr>
            <p:ph type="subTitle" idx="1"/>
          </p:nvPr>
        </p:nvSpPr>
        <p:spPr>
          <a:xfrm>
            <a:off x="1432560" y="1850064"/>
            <a:ext cx="7406640" cy="4531264"/>
          </a:xfrm>
        </p:spPr>
        <p:txBody>
          <a:bodyPr>
            <a:normAutofit/>
          </a:bodyPr>
          <a:lstStyle/>
          <a:p>
            <a:pPr algn="just">
              <a:buFont typeface="Wingdings" pitchFamily="2" charset="2"/>
              <a:buChar char="q"/>
            </a:pPr>
            <a:r>
              <a:rPr lang="fa-IR" dirty="0" smtClean="0"/>
              <a:t> به عنوان مثال می توان به رقیق کردن نادرست دارو،عدم رعایت استریلیتی،مصرف سوسپانسیون بدون تکان دادن،ناسازگاری های فیزیکوشیمیایی و تمیز نکردن درپوش ویال با الکل قبل از ورود سوزن اشاره کرد.در میان گزارش های مرکز </a:t>
            </a:r>
            <a:r>
              <a:rPr lang="en-US" dirty="0" smtClean="0"/>
              <a:t>ADR</a:t>
            </a:r>
            <a:r>
              <a:rPr lang="fa-IR" dirty="0" smtClean="0"/>
              <a:t> مواردی مانند رقیق سازی سفتریاکسون با سرم رینگر که منجر به رسوب دارو می شود به چشم می خورد.</a:t>
            </a:r>
            <a:endParaRPr lang="fa-I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268902"/>
          </a:xfrm>
        </p:spPr>
        <p:txBody>
          <a:bodyPr/>
          <a:lstStyle/>
          <a:p>
            <a:pPr algn="ctr"/>
            <a:r>
              <a:rPr lang="fa-IR" dirty="0" smtClean="0"/>
              <a:t>8. اشتباه در نحوه مصرف دارو</a:t>
            </a:r>
            <a:endParaRPr lang="fa-IR" dirty="0"/>
          </a:p>
        </p:txBody>
      </p:sp>
      <p:sp>
        <p:nvSpPr>
          <p:cNvPr id="3" name="Subtitle 2"/>
          <p:cNvSpPr>
            <a:spLocks noGrp="1"/>
          </p:cNvSpPr>
          <p:nvPr>
            <p:ph type="subTitle" idx="1"/>
          </p:nvPr>
        </p:nvSpPr>
        <p:spPr>
          <a:xfrm>
            <a:off x="1432560" y="1850064"/>
            <a:ext cx="7406640" cy="3523152"/>
          </a:xfrm>
        </p:spPr>
        <p:txBody>
          <a:bodyPr/>
          <a:lstStyle/>
          <a:p>
            <a:pPr algn="just">
              <a:buFont typeface="Wingdings" pitchFamily="2" charset="2"/>
              <a:buChar char="q"/>
            </a:pPr>
            <a:r>
              <a:rPr lang="fa-IR" dirty="0" smtClean="0"/>
              <a:t> این نوع اشتباه در اثر عدم رعایت روش تجویز صحیح اتفاق می افتد مثلا عدم رعایت دستور صحیح به کار گیری اسپری های استنشاقی یا عدم رعایت تکنیک مناسب جهت تزریق برخی از آمپول ها</a:t>
            </a:r>
            <a:endParaRPr lang="fa-I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196894"/>
          </a:xfrm>
        </p:spPr>
        <p:txBody>
          <a:bodyPr/>
          <a:lstStyle/>
          <a:p>
            <a:pPr algn="ctr"/>
            <a:r>
              <a:rPr lang="fa-IR" dirty="0" smtClean="0"/>
              <a:t>9. استفاده از فرآورده های فاسد</a:t>
            </a:r>
            <a:endParaRPr lang="fa-IR" dirty="0"/>
          </a:p>
        </p:txBody>
      </p:sp>
      <p:sp>
        <p:nvSpPr>
          <p:cNvPr id="3" name="Subtitle 2"/>
          <p:cNvSpPr>
            <a:spLocks noGrp="1"/>
          </p:cNvSpPr>
          <p:nvPr>
            <p:ph type="subTitle" idx="1"/>
          </p:nvPr>
        </p:nvSpPr>
        <p:spPr>
          <a:xfrm>
            <a:off x="1432560" y="1850064"/>
            <a:ext cx="7406640" cy="4747288"/>
          </a:xfrm>
        </p:spPr>
        <p:txBody>
          <a:bodyPr>
            <a:normAutofit/>
          </a:bodyPr>
          <a:lstStyle/>
          <a:p>
            <a:pPr algn="just">
              <a:buFont typeface="Wingdings" pitchFamily="2" charset="2"/>
              <a:buChar char="q"/>
            </a:pPr>
            <a:r>
              <a:rPr lang="fa-IR" dirty="0" smtClean="0"/>
              <a:t> تحویل یا مصرف داروهای تاریخ مصرف گذشته یا داروهایی که در شرایط مناسب نگهداری نشده اند.مثلا عدم رعایت شرایط نگهداری داروهای یخچالی یا داروهای حساس به نور یا مصرف داروهایی که تغییر رنگ واضح دارند مانند مصرف </a:t>
            </a:r>
            <a:r>
              <a:rPr lang="en-US" dirty="0" smtClean="0"/>
              <a:t>IVIG</a:t>
            </a:r>
            <a:r>
              <a:rPr lang="fa-IR" dirty="0" smtClean="0"/>
              <a:t> تغییر رنگ یافته و مرگ 2 بیمار که در مرکز </a:t>
            </a:r>
            <a:r>
              <a:rPr lang="en-US" dirty="0" smtClean="0"/>
              <a:t>ADR</a:t>
            </a:r>
            <a:r>
              <a:rPr lang="fa-IR" dirty="0" smtClean="0"/>
              <a:t> ایران به ثبت رسیده است.</a:t>
            </a:r>
            <a:endParaRPr lang="fa-I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196894"/>
          </a:xfrm>
        </p:spPr>
        <p:txBody>
          <a:bodyPr/>
          <a:lstStyle/>
          <a:p>
            <a:pPr algn="ctr"/>
            <a:r>
              <a:rPr lang="fa-IR" dirty="0" smtClean="0"/>
              <a:t>10. اشتباه در پایش</a:t>
            </a:r>
            <a:endParaRPr lang="fa-IR" dirty="0"/>
          </a:p>
        </p:txBody>
      </p:sp>
      <p:sp>
        <p:nvSpPr>
          <p:cNvPr id="3" name="Subtitle 2"/>
          <p:cNvSpPr>
            <a:spLocks noGrp="1"/>
          </p:cNvSpPr>
          <p:nvPr>
            <p:ph type="subTitle" idx="1"/>
          </p:nvPr>
        </p:nvSpPr>
        <p:spPr>
          <a:xfrm>
            <a:off x="1432560" y="1850064"/>
            <a:ext cx="7406640" cy="3595160"/>
          </a:xfrm>
        </p:spPr>
        <p:txBody>
          <a:bodyPr/>
          <a:lstStyle/>
          <a:p>
            <a:pPr algn="just">
              <a:buFont typeface="Wingdings" pitchFamily="2" charset="2"/>
              <a:buChar char="q"/>
            </a:pPr>
            <a:r>
              <a:rPr lang="fa-IR" dirty="0" smtClean="0"/>
              <a:t> تمام اشتباهاتی که در ارتباط با پایش دارو در حین و یا پس از مصرف دارو توسط کادر پزشکی رخ می دهد.به عنوان مثال می توان به عدم اندازه گیری غلظت سرمی یک دارو یا عدم ارزیابی تاثیر دارو بر سطح کراتینین و یا آنزیم های کبدی اشاره نمود.</a:t>
            </a:r>
            <a:endParaRPr lang="fa-I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268902"/>
          </a:xfrm>
        </p:spPr>
        <p:txBody>
          <a:bodyPr/>
          <a:lstStyle/>
          <a:p>
            <a:pPr algn="ctr"/>
            <a:r>
              <a:rPr lang="fa-IR" dirty="0" smtClean="0"/>
              <a:t>11. نقص در </a:t>
            </a:r>
            <a:r>
              <a:rPr lang="en-US" dirty="0" smtClean="0"/>
              <a:t>compliance</a:t>
            </a:r>
            <a:r>
              <a:rPr lang="fa-IR" dirty="0" smtClean="0"/>
              <a:t> بیمار</a:t>
            </a:r>
            <a:endParaRPr lang="fa-IR" dirty="0"/>
          </a:p>
        </p:txBody>
      </p:sp>
      <p:sp>
        <p:nvSpPr>
          <p:cNvPr id="3" name="Subtitle 2"/>
          <p:cNvSpPr>
            <a:spLocks noGrp="1"/>
          </p:cNvSpPr>
          <p:nvPr>
            <p:ph type="subTitle" idx="1"/>
          </p:nvPr>
        </p:nvSpPr>
        <p:spPr>
          <a:xfrm>
            <a:off x="1432560" y="1850064"/>
            <a:ext cx="7406640" cy="2659056"/>
          </a:xfrm>
        </p:spPr>
        <p:txBody>
          <a:bodyPr/>
          <a:lstStyle/>
          <a:p>
            <a:pPr algn="just">
              <a:buFont typeface="Wingdings" pitchFamily="2" charset="2"/>
              <a:buChar char="q"/>
            </a:pPr>
            <a:r>
              <a:rPr lang="fa-IR" dirty="0" smtClean="0"/>
              <a:t> در صورتیکه کلیه نکات مربوط به تجویز و تحویل دارو به درستی انجام شود ولی بیمار نسبت به شکل دارویی یا راه مصرف دارو همکاری مناسب نداشته باشد نیز اشتباه اتفاق می افتد.</a:t>
            </a:r>
            <a:endParaRPr lang="fa-I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2132856"/>
            <a:ext cx="7406640" cy="1472184"/>
          </a:xfrm>
        </p:spPr>
        <p:txBody>
          <a:bodyPr/>
          <a:lstStyle/>
          <a:p>
            <a:pPr algn="ctr"/>
            <a:r>
              <a:rPr lang="fa-IR" dirty="0" smtClean="0"/>
              <a:t>علل وقوع اشتباه های دارو- پزشکی</a:t>
            </a:r>
            <a:endParaRPr lang="fa-IR" dirty="0"/>
          </a:p>
        </p:txBody>
      </p:sp>
      <p:sp>
        <p:nvSpPr>
          <p:cNvPr id="3" name="Subtitle 2"/>
          <p:cNvSpPr>
            <a:spLocks noGrp="1"/>
          </p:cNvSpPr>
          <p:nvPr>
            <p:ph type="subTitle" idx="1"/>
          </p:nvPr>
        </p:nvSpPr>
        <p:spPr/>
        <p:txBody>
          <a:bodyPr/>
          <a:lstStyle/>
          <a:p>
            <a:pPr algn="just"/>
            <a:endParaRPr lang="fa-I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1)  دستخط نامناسب</a:t>
            </a:r>
            <a:endParaRPr lang="fa-IR" dirty="0"/>
          </a:p>
        </p:txBody>
      </p:sp>
      <p:sp>
        <p:nvSpPr>
          <p:cNvPr id="4" name="Content Placeholder 3"/>
          <p:cNvSpPr>
            <a:spLocks noGrp="1"/>
          </p:cNvSpPr>
          <p:nvPr>
            <p:ph idx="1"/>
          </p:nvPr>
        </p:nvSpPr>
        <p:spPr/>
        <p:txBody>
          <a:bodyPr/>
          <a:lstStyle/>
          <a:p>
            <a:endParaRPr lang="fa-I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124886"/>
          </a:xfrm>
        </p:spPr>
        <p:txBody>
          <a:bodyPr/>
          <a:lstStyle/>
          <a:p>
            <a:pPr algn="ctr"/>
            <a:r>
              <a:rPr lang="fa-IR" dirty="0" smtClean="0"/>
              <a:t>تعریف اشتباهات دارو پزشکی</a:t>
            </a:r>
            <a:endParaRPr lang="fa-IR" dirty="0"/>
          </a:p>
        </p:txBody>
      </p:sp>
      <p:sp>
        <p:nvSpPr>
          <p:cNvPr id="3" name="Subtitle 2"/>
          <p:cNvSpPr>
            <a:spLocks noGrp="1"/>
          </p:cNvSpPr>
          <p:nvPr>
            <p:ph type="subTitle" idx="1"/>
          </p:nvPr>
        </p:nvSpPr>
        <p:spPr>
          <a:xfrm>
            <a:off x="1432560" y="1850064"/>
            <a:ext cx="7406640" cy="4747288"/>
          </a:xfrm>
        </p:spPr>
        <p:txBody>
          <a:bodyPr/>
          <a:lstStyle/>
          <a:p>
            <a:pPr algn="just">
              <a:buFont typeface="Wingdings" pitchFamily="2" charset="2"/>
              <a:buChar char="q"/>
            </a:pPr>
            <a:r>
              <a:rPr lang="fa-IR" dirty="0" smtClean="0"/>
              <a:t>هرگونه رویداد قابل پیشگیری که ممکن است باعث یا منجر به مصرف نامناسب فرآورده دارویی یا ایجاد اثرات زیان آور در بیمار گردد.این اشتباه ممکن است مادامی که دارو در اختیار حرف پزشکی،بیمار یا مصرف کننده است رخ دهد.</a:t>
            </a:r>
          </a:p>
          <a:p>
            <a:pPr algn="just"/>
            <a:endParaRPr lang="fa-IR" dirty="0" smtClean="0"/>
          </a:p>
          <a:p>
            <a:pPr algn="just">
              <a:buFont typeface="Wingdings" pitchFamily="2" charset="2"/>
              <a:buChar char="q"/>
            </a:pPr>
            <a:r>
              <a:rPr lang="fa-IR" dirty="0" smtClean="0"/>
              <a:t> اشتباهات پزشکی ممکن است در ارتباط با نحوه عملکرد حرف پزشکی،فرآورده دارویی،سیستم ها و فرآیندها از جمله نسخه نویسی،برقراری ارتباط لازم در رابطه با دستور دارویی،برچسب فرآورده دارویی،بسته بندی،نامگذاری،ترکیب نمودن داروها،نسخه پیچی در داروخانه،توزیع،تجویز دارو به بیمار توسط حرف پزشکی،آموزش،پایش،مصرف فرآورده رخ دهد.</a:t>
            </a:r>
          </a:p>
          <a:p>
            <a:pPr algn="just">
              <a:buFont typeface="Wingdings" pitchFamily="2" charset="2"/>
              <a:buChar char="§"/>
            </a:pPr>
            <a:endParaRPr lang="fa-IR" dirty="0" smtClean="0"/>
          </a:p>
          <a:p>
            <a:pPr algn="just">
              <a:buFont typeface="Wingdings" pitchFamily="2" charset="2"/>
              <a:buChar char="§"/>
            </a:pPr>
            <a:endParaRPr lang="fa-I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2) شبیه بودن نام فرآورده های دارویی از لحاظ نوشتاری و یا لفظی</a:t>
            </a:r>
            <a:endParaRPr lang="fa-IR" dirty="0"/>
          </a:p>
        </p:txBody>
      </p:sp>
      <p:sp>
        <p:nvSpPr>
          <p:cNvPr id="3" name="Content Placeholder 2"/>
          <p:cNvSpPr>
            <a:spLocks noGrp="1"/>
          </p:cNvSpPr>
          <p:nvPr>
            <p:ph idx="1"/>
          </p:nvPr>
        </p:nvSpPr>
        <p:spPr/>
        <p:txBody>
          <a:bodyPr/>
          <a:lstStyle/>
          <a:p>
            <a:endParaRPr lang="fa-I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3) استفاده از اختصارات در نسخ</a:t>
            </a:r>
            <a:endParaRPr lang="fa-IR" dirty="0"/>
          </a:p>
        </p:txBody>
      </p:sp>
      <p:sp>
        <p:nvSpPr>
          <p:cNvPr id="3" name="Content Placeholder 2"/>
          <p:cNvSpPr>
            <a:spLocks noGrp="1"/>
          </p:cNvSpPr>
          <p:nvPr>
            <p:ph idx="1"/>
          </p:nvPr>
        </p:nvSpPr>
        <p:spPr/>
        <p:txBody>
          <a:bodyPr/>
          <a:lstStyle/>
          <a:p>
            <a:endParaRPr lang="fa-I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908862"/>
          </a:xfrm>
        </p:spPr>
        <p:txBody>
          <a:bodyPr/>
          <a:lstStyle/>
          <a:p>
            <a:pPr algn="ctr"/>
            <a:r>
              <a:rPr lang="fa-IR" dirty="0" smtClean="0"/>
              <a:t>4) نقص در عملکرد تجهیزات پزشکی</a:t>
            </a:r>
            <a:endParaRPr lang="fa-IR" dirty="0"/>
          </a:p>
        </p:txBody>
      </p:sp>
      <p:sp>
        <p:nvSpPr>
          <p:cNvPr id="3" name="Subtitle 2"/>
          <p:cNvSpPr>
            <a:spLocks noGrp="1"/>
          </p:cNvSpPr>
          <p:nvPr>
            <p:ph type="subTitle" idx="1"/>
          </p:nvPr>
        </p:nvSpPr>
        <p:spPr>
          <a:xfrm>
            <a:off x="1432560" y="1850064"/>
            <a:ext cx="7406640" cy="4171224"/>
          </a:xfrm>
        </p:spPr>
        <p:txBody>
          <a:bodyPr/>
          <a:lstStyle/>
          <a:p>
            <a:pPr algn="just">
              <a:buFont typeface="Wingdings" pitchFamily="2" charset="2"/>
              <a:buChar char="q"/>
            </a:pPr>
            <a:r>
              <a:rPr lang="fa-IR" dirty="0" smtClean="0"/>
              <a:t> به عنوان مثال می توان به بروز اشکالاتی در بعضی از شماره سری ساخت های انسولین </a:t>
            </a:r>
            <a:r>
              <a:rPr lang="en-US" dirty="0" smtClean="0"/>
              <a:t>pen</a:t>
            </a:r>
            <a:r>
              <a:rPr lang="fa-IR" dirty="0" smtClean="0"/>
              <a:t> و نشت انسولین از آن اشاره نمود که منجر به دریافت دوز نامناسب از دارو توسط بیمار و بروز کتوزیس در دو بیمار دریافت کننده انسولین گلارژین گردید.</a:t>
            </a:r>
            <a:endParaRPr lang="fa-I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2780928"/>
            <a:ext cx="7406640" cy="3168352"/>
          </a:xfrm>
        </p:spPr>
        <p:txBody>
          <a:bodyPr>
            <a:normAutofit fontScale="90000"/>
          </a:bodyPr>
          <a:lstStyle/>
          <a:p>
            <a:pPr algn="r"/>
            <a:r>
              <a:rPr lang="fa-IR" dirty="0" smtClean="0"/>
              <a:t> 5)محاسبه ناصحیح دوز دارو</a:t>
            </a:r>
            <a:br>
              <a:rPr lang="fa-IR" dirty="0" smtClean="0"/>
            </a:br>
            <a:r>
              <a:rPr lang="fa-IR" dirty="0" smtClean="0"/>
              <a:t> 6)اشتباه در انتقال دستور پزشک به پرونده بیمار</a:t>
            </a:r>
            <a:br>
              <a:rPr lang="fa-IR" dirty="0" smtClean="0"/>
            </a:br>
            <a:r>
              <a:rPr lang="fa-IR" dirty="0" smtClean="0"/>
              <a:t> 7) اشتباهات در </a:t>
            </a:r>
            <a:r>
              <a:rPr lang="en-US" dirty="0" smtClean="0"/>
              <a:t>labeling</a:t>
            </a:r>
            <a:r>
              <a:rPr lang="fa-IR" dirty="0" smtClean="0"/>
              <a:t> داروها</a:t>
            </a:r>
            <a:br>
              <a:rPr lang="fa-IR" dirty="0" smtClean="0"/>
            </a:br>
            <a:r>
              <a:rPr lang="fa-IR" dirty="0" smtClean="0"/>
              <a:t> 8) فشار کاری زیاد</a:t>
            </a:r>
            <a:br>
              <a:rPr lang="fa-IR" dirty="0" smtClean="0"/>
            </a:br>
            <a:r>
              <a:rPr lang="fa-IR" dirty="0" smtClean="0"/>
              <a:t> 9) اشتباه در عملکرد پرسنل</a:t>
            </a:r>
            <a:br>
              <a:rPr lang="fa-IR" dirty="0" smtClean="0"/>
            </a:br>
            <a:r>
              <a:rPr lang="fa-IR" dirty="0" smtClean="0"/>
              <a:t>10) عدم دسترسی به دارو</a:t>
            </a:r>
            <a:br>
              <a:rPr lang="fa-IR" dirty="0" smtClean="0"/>
            </a:br>
            <a:r>
              <a:rPr lang="fa-IR" dirty="0" smtClean="0"/>
              <a:t>11) کافی نبودن پرسنل آموزش دیده</a:t>
            </a:r>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268902"/>
          </a:xfrm>
        </p:spPr>
        <p:txBody>
          <a:bodyPr>
            <a:normAutofit fontScale="90000"/>
          </a:bodyPr>
          <a:lstStyle/>
          <a:p>
            <a:pPr algn="ctr"/>
            <a:r>
              <a:rPr lang="fa-IR" dirty="0" smtClean="0"/>
              <a:t>عوامل معمول اشتباه در دارو درمانی از نظر انجمن بیمارستان های آمریکا</a:t>
            </a:r>
            <a:endParaRPr lang="fa-IR" dirty="0"/>
          </a:p>
        </p:txBody>
      </p:sp>
      <p:sp>
        <p:nvSpPr>
          <p:cNvPr id="3" name="Subtitle 2"/>
          <p:cNvSpPr>
            <a:spLocks noGrp="1"/>
          </p:cNvSpPr>
          <p:nvPr>
            <p:ph type="subTitle" idx="1"/>
          </p:nvPr>
        </p:nvSpPr>
        <p:spPr>
          <a:xfrm>
            <a:off x="1432560" y="1850064"/>
            <a:ext cx="7406640" cy="4747288"/>
          </a:xfrm>
        </p:spPr>
        <p:txBody>
          <a:bodyPr>
            <a:normAutofit/>
          </a:bodyPr>
          <a:lstStyle/>
          <a:p>
            <a:pPr marL="541782" indent="-514350" algn="just">
              <a:buFont typeface="+mj-lt"/>
              <a:buAutoNum type="arabicParenR"/>
            </a:pPr>
            <a:r>
              <a:rPr lang="fa-IR" dirty="0" smtClean="0"/>
              <a:t> اطلاعات ناکافی در مورد بیماران و سابقه آنها</a:t>
            </a:r>
          </a:p>
          <a:p>
            <a:pPr marL="541782" indent="-514350" algn="just">
              <a:buFont typeface="+mj-lt"/>
              <a:buAutoNum type="arabicParenR"/>
            </a:pPr>
            <a:r>
              <a:rPr lang="fa-IR" dirty="0" smtClean="0"/>
              <a:t> عدم دسترسی به اطلاعات دارویی جدید</a:t>
            </a:r>
          </a:p>
          <a:p>
            <a:pPr marL="541782" indent="-514350" algn="just">
              <a:buFont typeface="+mj-lt"/>
              <a:buAutoNum type="arabicParenR"/>
            </a:pPr>
            <a:r>
              <a:rPr lang="fa-IR" dirty="0" smtClean="0"/>
              <a:t> دستخط نا مناسب و ناخوانا در نسخه که منجر به اشتباه در تحویل داروها با نام های مشابه می شود.</a:t>
            </a:r>
          </a:p>
          <a:p>
            <a:pPr marL="541782" indent="-514350" algn="just">
              <a:buFont typeface="+mj-lt"/>
              <a:buAutoNum type="arabicParenR"/>
            </a:pPr>
            <a:r>
              <a:rPr lang="fa-IR" dirty="0" smtClean="0"/>
              <a:t> نبودن بروشور مناسب دارویی،برچسب مناسب و اطلاعات کافی در برچسب هنگام نسخه پیچی و بسته بندی دارو برای بیمار در داروخانه</a:t>
            </a:r>
          </a:p>
          <a:p>
            <a:pPr marL="541782" indent="-514350" algn="just">
              <a:buFont typeface="+mj-lt"/>
              <a:buAutoNum type="arabicParenR"/>
            </a:pPr>
            <a:r>
              <a:rPr lang="fa-IR" dirty="0" smtClean="0"/>
              <a:t> عوامل محیطی و نامناسب در محل کار از جمله نور،گرما،سروصدا که احتمال بروز اشتباه در عملکرد حرف پزشکی را بالا می برد.</a:t>
            </a:r>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smtClean="0"/>
              <a:t>راه های پیشگیری از اشتباهات دارو پزشکی در بیمارستان</a:t>
            </a:r>
            <a:endParaRPr lang="fa-IR" dirty="0"/>
          </a:p>
        </p:txBody>
      </p:sp>
      <p:sp>
        <p:nvSpPr>
          <p:cNvPr id="3" name="Subtitle 2"/>
          <p:cNvSpPr>
            <a:spLocks noGrp="1"/>
          </p:cNvSpPr>
          <p:nvPr>
            <p:ph type="subTitle" idx="1"/>
          </p:nvPr>
        </p:nvSpPr>
        <p:spPr>
          <a:xfrm>
            <a:off x="1432560" y="2132856"/>
            <a:ext cx="7406640" cy="4464496"/>
          </a:xfrm>
        </p:spPr>
        <p:txBody>
          <a:bodyPr>
            <a:normAutofit/>
          </a:bodyPr>
          <a:lstStyle/>
          <a:p>
            <a:pPr marL="541782" indent="-514350" algn="just">
              <a:buFont typeface="+mj-lt"/>
              <a:buAutoNum type="arabicParenR"/>
            </a:pPr>
            <a:r>
              <a:rPr lang="fa-IR" dirty="0" smtClean="0"/>
              <a:t> ثبت کامپیوتری دستورات دارویی</a:t>
            </a:r>
          </a:p>
          <a:p>
            <a:pPr marL="541782" indent="-514350" algn="just">
              <a:buFont typeface="+mj-lt"/>
              <a:buAutoNum type="arabicParenR"/>
            </a:pPr>
            <a:r>
              <a:rPr lang="fa-IR" dirty="0" smtClean="0"/>
              <a:t> حضور داروسازان در راندهای پزشکی</a:t>
            </a:r>
          </a:p>
          <a:p>
            <a:pPr marL="541782" indent="-514350" algn="just">
              <a:buFont typeface="+mj-lt"/>
              <a:buAutoNum type="arabicParenR"/>
            </a:pPr>
            <a:r>
              <a:rPr lang="fa-IR" dirty="0" smtClean="0"/>
              <a:t> ایجاد سیستم </a:t>
            </a:r>
            <a:r>
              <a:rPr lang="en-US" dirty="0" smtClean="0"/>
              <a:t>unit dosing</a:t>
            </a:r>
          </a:p>
          <a:p>
            <a:pPr marL="541782" indent="-514350" algn="just">
              <a:buFont typeface="+mj-lt"/>
              <a:buAutoNum type="arabicParenR"/>
            </a:pPr>
            <a:r>
              <a:rPr lang="en-US" dirty="0" smtClean="0"/>
              <a:t> </a:t>
            </a:r>
            <a:r>
              <a:rPr lang="fa-IR" dirty="0" smtClean="0"/>
              <a:t>محدود نمودن دسترسی به داروهای با ریسک بالا</a:t>
            </a:r>
          </a:p>
          <a:p>
            <a:pPr marL="541782" indent="-514350" algn="just">
              <a:buFont typeface="+mj-lt"/>
              <a:buAutoNum type="arabicParenR"/>
            </a:pPr>
            <a:r>
              <a:rPr lang="fa-IR" dirty="0" smtClean="0"/>
              <a:t> مشکلات ساختاری مانند پرسنل و یا خستگی یا حواس پرتی</a:t>
            </a:r>
            <a:endParaRPr lang="fa-I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smtClean="0"/>
              <a:t>نقش داروساز در پیشگیری از اشتباهات دارو پزشکی</a:t>
            </a:r>
            <a:endParaRPr lang="fa-IR" dirty="0"/>
          </a:p>
        </p:txBody>
      </p:sp>
      <p:sp>
        <p:nvSpPr>
          <p:cNvPr id="3" name="Subtitle 2"/>
          <p:cNvSpPr>
            <a:spLocks noGrp="1"/>
          </p:cNvSpPr>
          <p:nvPr>
            <p:ph type="subTitle" idx="1"/>
          </p:nvPr>
        </p:nvSpPr>
        <p:spPr>
          <a:xfrm>
            <a:off x="1432560" y="2060848"/>
            <a:ext cx="7406640" cy="4536504"/>
          </a:xfrm>
        </p:spPr>
        <p:txBody>
          <a:bodyPr>
            <a:normAutofit/>
          </a:bodyPr>
          <a:lstStyle/>
          <a:p>
            <a:pPr marL="541782" indent="-514350" algn="just">
              <a:buFont typeface="+mj-lt"/>
              <a:buAutoNum type="arabicParenR"/>
            </a:pPr>
            <a:r>
              <a:rPr lang="fa-IR" dirty="0" smtClean="0"/>
              <a:t> نسخ دارویی همیشه توسط یک داروساز مرور گردد.</a:t>
            </a:r>
          </a:p>
          <a:p>
            <a:pPr marL="541782" indent="-514350" algn="just">
              <a:buFont typeface="+mj-lt"/>
              <a:buAutoNum type="arabicParenR"/>
            </a:pPr>
            <a:r>
              <a:rPr lang="fa-IR" dirty="0" smtClean="0"/>
              <a:t> پرونده دارویی بیماران شامل اطلاعات کافی باشد.</a:t>
            </a:r>
          </a:p>
          <a:p>
            <a:pPr marL="541782" indent="-514350" algn="just">
              <a:buFont typeface="+mj-lt"/>
              <a:buAutoNum type="arabicParenR"/>
            </a:pPr>
            <a:r>
              <a:rPr lang="fa-IR" dirty="0" smtClean="0"/>
              <a:t> سیستم نسخه پیچی مناسب طراحی گردد.</a:t>
            </a:r>
          </a:p>
          <a:p>
            <a:pPr marL="541782" indent="-514350" algn="just">
              <a:buFont typeface="+mj-lt"/>
              <a:buAutoNum type="arabicParenR"/>
            </a:pPr>
            <a:r>
              <a:rPr lang="fa-IR" dirty="0" smtClean="0"/>
              <a:t> فهرست و صورت موجودی داروهای موجود در داروخانه جهت کمک به افتراق داروها از هم تهیه گردد.</a:t>
            </a:r>
          </a:p>
          <a:p>
            <a:pPr marL="541782" indent="-514350" algn="just">
              <a:buFont typeface="+mj-lt"/>
              <a:buAutoNum type="arabicParenR"/>
            </a:pPr>
            <a:r>
              <a:rPr lang="fa-IR" dirty="0" smtClean="0"/>
              <a:t> برچسب دارو حداقل 3 بار خوانده شود.</a:t>
            </a:r>
          </a:p>
          <a:p>
            <a:pPr marL="541782" indent="-514350" algn="just">
              <a:buFont typeface="+mj-lt"/>
              <a:buAutoNum type="arabicParenR"/>
            </a:pPr>
            <a:r>
              <a:rPr lang="fa-IR" dirty="0" smtClean="0"/>
              <a:t> داروساز با بیمار مشاوره داشته باشد.</a:t>
            </a:r>
          </a:p>
          <a:p>
            <a:pPr marL="541782" indent="-514350" algn="just">
              <a:buFont typeface="+mj-lt"/>
              <a:buAutoNum type="arabicParenR"/>
            </a:pPr>
            <a:r>
              <a:rPr lang="fa-IR" dirty="0" smtClean="0"/>
              <a:t> داروخانه در خصوص اشتباهات احتمالی و واقعی آگاهی داشته باشد.</a:t>
            </a:r>
            <a:endParaRPr lang="fa-I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fa-IR" dirty="0" smtClean="0"/>
              <a:t>نکاتی در خصوص پیشگیری از بروز خطاهای پزشکی دارویی درمورد فرآورده های تزریقی</a:t>
            </a:r>
            <a:endParaRPr lang="fa-IR" dirty="0"/>
          </a:p>
        </p:txBody>
      </p:sp>
      <p:sp>
        <p:nvSpPr>
          <p:cNvPr id="3" name="Subtitle 2"/>
          <p:cNvSpPr>
            <a:spLocks noGrp="1"/>
          </p:cNvSpPr>
          <p:nvPr>
            <p:ph type="subTitle" idx="1"/>
          </p:nvPr>
        </p:nvSpPr>
        <p:spPr>
          <a:xfrm>
            <a:off x="1432560" y="2060848"/>
            <a:ext cx="7406640" cy="4608512"/>
          </a:xfrm>
        </p:spPr>
        <p:txBody>
          <a:bodyPr>
            <a:normAutofit/>
          </a:bodyPr>
          <a:lstStyle/>
          <a:p>
            <a:pPr marL="541782" indent="-514350" algn="just">
              <a:buFont typeface="+mj-lt"/>
              <a:buAutoNum type="arabicParenR"/>
            </a:pPr>
            <a:r>
              <a:rPr lang="fa-IR" dirty="0" smtClean="0"/>
              <a:t>برچسب سرم های حیوانی با کمی دقت از نوع انسانی قابل تفکیک و تشخیص می باشد.لذا هنگام تحویل یا تزریق سرم ها باید حتما به برچسب توجه شود.</a:t>
            </a:r>
          </a:p>
          <a:p>
            <a:pPr marL="541782" indent="-514350" algn="just">
              <a:buFont typeface="+mj-lt"/>
              <a:buAutoNum type="arabicParenR"/>
            </a:pPr>
            <a:r>
              <a:rPr lang="fa-IR" dirty="0" smtClean="0"/>
              <a:t> عوارض ناشی از مصرف فرآورده های تزریقی غالبا شدید و خطرناک می باشد و در صورت بی توجهی به علائم اولیه به سرعت پیشرفت نموده و در مدت زمان کوتاهی منجر به عواقب ناگوار می گردد.لذا پس از شروع به تزریق هر نوع فرآورده تزریقی در صورت شکایت بیمار از هرگونه علائم بالینی غیر معمول باید به وقوع یک عارضه دارویی مشکوک گردید و به سرعت در پی یافتن علت آن برآمد.</a:t>
            </a:r>
            <a:endParaRPr lang="fa-I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476672"/>
            <a:ext cx="7406640" cy="6048672"/>
          </a:xfrm>
        </p:spPr>
        <p:txBody>
          <a:bodyPr/>
          <a:lstStyle/>
          <a:p>
            <a:pPr algn="just"/>
            <a:r>
              <a:rPr lang="fa-IR" dirty="0" smtClean="0"/>
              <a:t>3) برخی فرآورده های تزریقی فقط برای نوع خاصی از تزریق نظیر عضلانی،وریدی،داخل نخاعی و... ساخته شده اند و کاربرد آنها به روش های دیگر به غیر از روش مجاز اعلام شده منجر به بروز عوارض شدیدی می گردد.لذا به برچسب یا بروشور فرآورده قبل از تزریق باید دقت شود.</a:t>
            </a:r>
          </a:p>
          <a:p>
            <a:pPr algn="just"/>
            <a:endParaRPr lang="fa-IR" dirty="0" smtClean="0"/>
          </a:p>
          <a:p>
            <a:pPr algn="just"/>
            <a:r>
              <a:rPr lang="fa-IR" dirty="0" smtClean="0"/>
              <a:t>4) با توجه به اینکه ممکن است فرآورده های دارویی متفاوت، برچسب های مشابه از نظر ظاهری داشته باشند، پیش از تحویل و یا مصرف دارو باید با دقت کامل محتویات برچسب دارو را مرور نموده از کاربرد صحیح دارو اطمینان حاصل نمود.</a:t>
            </a:r>
            <a:endParaRPr lang="fa-I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124886"/>
          </a:xfrm>
        </p:spPr>
        <p:txBody>
          <a:bodyPr>
            <a:normAutofit fontScale="90000"/>
          </a:bodyPr>
          <a:lstStyle/>
          <a:p>
            <a:pPr algn="ctr"/>
            <a:r>
              <a:rPr lang="ar-SA" dirty="0" smtClean="0"/>
              <a:t>هشدار در خصوص عوارض شديد و کشنده ناشي از مصرف سفتریاکسون</a:t>
            </a:r>
            <a:endParaRPr lang="en-US" dirty="0"/>
          </a:p>
        </p:txBody>
      </p:sp>
      <p:sp>
        <p:nvSpPr>
          <p:cNvPr id="3" name="Subtitle 2"/>
          <p:cNvSpPr>
            <a:spLocks noGrp="1"/>
          </p:cNvSpPr>
          <p:nvPr>
            <p:ph type="subTitle" idx="1"/>
          </p:nvPr>
        </p:nvSpPr>
        <p:spPr>
          <a:xfrm>
            <a:off x="1432560" y="1700808"/>
            <a:ext cx="7406640" cy="4968552"/>
          </a:xfrm>
        </p:spPr>
        <p:txBody>
          <a:bodyPr>
            <a:normAutofit fontScale="92500" lnSpcReduction="20000"/>
          </a:bodyPr>
          <a:lstStyle/>
          <a:p>
            <a:pPr marL="541782" indent="-514350" algn="justLow">
              <a:buFont typeface="+mj-lt"/>
              <a:buAutoNum type="arabicPeriod"/>
            </a:pPr>
            <a:r>
              <a:rPr lang="ar-SA" sz="2700" i="1" dirty="0" smtClean="0">
                <a:cs typeface="+mj-cs"/>
              </a:rPr>
              <a:t>به منظور پیشگیری از بروز عوارض شدید و تهدید کننده حیات ناشی از تزریق سفتریاکسون، ضروری است از تجویز و مصرف این فرآورده در موارد غیر ضروری و خارج از اندیکاسیونهای آن اجتناب شود. لازم به ذکر است که تزریق</a:t>
            </a:r>
            <a:r>
              <a:rPr lang="fa-IR" sz="2700" i="1" dirty="0" smtClean="0">
                <a:cs typeface="+mj-cs"/>
              </a:rPr>
              <a:t> وریدی</a:t>
            </a:r>
            <a:r>
              <a:rPr lang="ar-SA" sz="2700" i="1" dirty="0" smtClean="0">
                <a:cs typeface="+mj-cs"/>
              </a:rPr>
              <a:t> این دارو باید طی حداقل 15 الی 30 دقیقه در مکانهای  </a:t>
            </a:r>
            <a:r>
              <a:rPr lang="fa-IR" sz="2700" i="1" dirty="0" smtClean="0">
                <a:cs typeface="+mj-cs"/>
              </a:rPr>
              <a:t>مجهز به سیستم احیاء صورت پذیرد.</a:t>
            </a:r>
          </a:p>
          <a:p>
            <a:pPr marL="541782" indent="-514350" algn="justLow">
              <a:buFont typeface="+mj-lt"/>
              <a:buAutoNum type="arabicPeriod"/>
            </a:pPr>
            <a:r>
              <a:rPr lang="fa-IR" sz="2700" i="1" dirty="0" smtClean="0">
                <a:cs typeface="+mj-cs"/>
              </a:rPr>
              <a:t> </a:t>
            </a:r>
            <a:r>
              <a:rPr lang="ar-SA" sz="2700" dirty="0" smtClean="0">
                <a:cs typeface="+mj-cs"/>
              </a:rPr>
              <a:t>با توجه به اينکه در برخي از گزارشهاي ارسالي به اين مرکز، بيمار سابقه حساسيت به اين فرآورده يا ساير سفالوسپورينها را داشته است، توصیه می شود پیش از تجویز و يا تزريق این دارو در مورد سابقه حساسیت دارويي از بیمار سؤال شود و چنانچه بیمار سابقه حساسیت به این دارو یا سایر سفالوسپورین ها را دارد، از تجويز آن جداً خودداری شود</a:t>
            </a:r>
            <a:r>
              <a:rPr lang="en-US" sz="2700" dirty="0" smtClean="0">
                <a:cs typeface="+mj-cs"/>
              </a:rPr>
              <a:t>. </a:t>
            </a:r>
            <a:r>
              <a:rPr lang="ar-SA" sz="2700" dirty="0" smtClean="0">
                <a:cs typeface="+mj-cs"/>
              </a:rPr>
              <a:t>هم چنين      با توجه به حساسیت متقاطع پنی سیلین ها و سفالوسپورین ها، در صورت وجود سابقه حساسیت به پنی سیلین ها نيز تجویز اين فرآورده فقط در مواقع بسیار ضروری و با احتیاط فراوان صورت پذیرد</a:t>
            </a:r>
            <a:r>
              <a:rPr lang="en-US" sz="2700" dirty="0" smtClean="0">
                <a:cs typeface="+mj-cs"/>
              </a:rPr>
              <a:t>.</a:t>
            </a:r>
            <a:endParaRPr lang="fa-IR" sz="2700" dirty="0" smtClean="0">
              <a:cs typeface="+mj-cs"/>
            </a:endParaRPr>
          </a:p>
          <a:p>
            <a:pPr marL="541782" indent="-514350" algn="justLow"/>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980870"/>
          </a:xfrm>
        </p:spPr>
        <p:txBody>
          <a:bodyPr/>
          <a:lstStyle/>
          <a:p>
            <a:pPr algn="ctr"/>
            <a:r>
              <a:rPr lang="fa-IR" dirty="0" smtClean="0"/>
              <a:t>میزان شیوع اشتباهات دارو پزشکی</a:t>
            </a:r>
            <a:endParaRPr lang="fa-IR" dirty="0"/>
          </a:p>
        </p:txBody>
      </p:sp>
      <p:sp>
        <p:nvSpPr>
          <p:cNvPr id="3" name="Subtitle 2"/>
          <p:cNvSpPr>
            <a:spLocks noGrp="1"/>
          </p:cNvSpPr>
          <p:nvPr>
            <p:ph type="subTitle" idx="1"/>
          </p:nvPr>
        </p:nvSpPr>
        <p:spPr>
          <a:xfrm>
            <a:off x="1432560" y="1628800"/>
            <a:ext cx="7406640" cy="5040560"/>
          </a:xfrm>
        </p:spPr>
        <p:txBody>
          <a:bodyPr>
            <a:normAutofit fontScale="92500" lnSpcReduction="20000"/>
          </a:bodyPr>
          <a:lstStyle/>
          <a:p>
            <a:pPr algn="just">
              <a:buFont typeface="Wingdings" pitchFamily="2" charset="2"/>
              <a:buChar char="q"/>
            </a:pPr>
            <a:r>
              <a:rPr lang="fa-IR" dirty="0" smtClean="0"/>
              <a:t> در مطالعه ای که در سال 1964 انجام گرفت 20% موارد پذیرش در بیمارستان های دانشگاهی دچار آسیب های ناشی ازاشتباهات پزشکی شده اند که 20% از این موارد نیز جدی و کشنده بوده.</a:t>
            </a:r>
          </a:p>
          <a:p>
            <a:pPr algn="just"/>
            <a:endParaRPr lang="fa-IR" dirty="0" smtClean="0"/>
          </a:p>
          <a:p>
            <a:pPr algn="just">
              <a:buFont typeface="Wingdings" pitchFamily="2" charset="2"/>
              <a:buChar char="q"/>
            </a:pPr>
            <a:r>
              <a:rPr lang="fa-IR" dirty="0" smtClean="0"/>
              <a:t> در مطالعه انجام شده در سال 1974 در کالیفرنیا از 20864 مورد پذیرش بیمارستانی 4/65 % آسیب ناشی از اشتباهات پزشکی گزارش شده است.</a:t>
            </a:r>
          </a:p>
          <a:p>
            <a:pPr algn="just"/>
            <a:endParaRPr lang="fa-IR" dirty="0" smtClean="0"/>
          </a:p>
          <a:p>
            <a:pPr algn="just">
              <a:buFont typeface="Wingdings" pitchFamily="2" charset="2"/>
              <a:buChar char="q"/>
            </a:pPr>
            <a:r>
              <a:rPr lang="fa-IR" dirty="0" smtClean="0"/>
              <a:t> در مطالعه ای در سال 1981 36% آسیب ، ناشی ازاشتباه در پذیرش شدگان بیمارستان های آموزشی مشاهده شده است که 25% این موارد جدی و تهدید کننده حیات بوده است.</a:t>
            </a:r>
          </a:p>
          <a:p>
            <a:pPr algn="just"/>
            <a:endParaRPr lang="fa-IR" dirty="0" smtClean="0"/>
          </a:p>
          <a:p>
            <a:pPr algn="just">
              <a:buFont typeface="Wingdings" pitchFamily="2" charset="2"/>
              <a:buChar char="q"/>
            </a:pPr>
            <a:r>
              <a:rPr lang="fa-IR" dirty="0" smtClean="0"/>
              <a:t> مطالعه دیگری در سال 1994 بیان می کند که اشتباهات دارویی در 14% بیماران پذیرش شده در بیمارستان ها رخ می دهد.  </a:t>
            </a:r>
            <a:endParaRPr lang="fa-I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404664"/>
            <a:ext cx="7406640" cy="1472184"/>
          </a:xfrm>
        </p:spPr>
        <p:txBody>
          <a:bodyPr>
            <a:normAutofit fontScale="90000"/>
          </a:bodyPr>
          <a:lstStyle/>
          <a:p>
            <a:pPr algn="ctr"/>
            <a:r>
              <a:rPr lang="ar-SA" b="1" cap="all" dirty="0" smtClean="0"/>
              <a:t>سندرم استیونس جانسون و نکرولیز اپیدرمی سمی ناشي از داروها</a:t>
            </a:r>
            <a:r>
              <a:rPr lang="en-US" b="1" cap="all" dirty="0" smtClean="0"/>
              <a:t/>
            </a:r>
            <a:br>
              <a:rPr lang="en-US" b="1" cap="all" dirty="0" smtClean="0"/>
            </a:br>
            <a:endParaRPr lang="fa-IR" dirty="0"/>
          </a:p>
        </p:txBody>
      </p:sp>
      <p:sp>
        <p:nvSpPr>
          <p:cNvPr id="3" name="Subtitle 2"/>
          <p:cNvSpPr>
            <a:spLocks noGrp="1"/>
          </p:cNvSpPr>
          <p:nvPr>
            <p:ph type="subTitle" idx="1"/>
          </p:nvPr>
        </p:nvSpPr>
        <p:spPr>
          <a:xfrm>
            <a:off x="1432560" y="1484784"/>
            <a:ext cx="7406640" cy="5184576"/>
          </a:xfrm>
        </p:spPr>
        <p:txBody>
          <a:bodyPr>
            <a:normAutofit fontScale="70000" lnSpcReduction="20000"/>
          </a:bodyPr>
          <a:lstStyle/>
          <a:p>
            <a:pPr marL="541782" indent="-514350" algn="justLow">
              <a:buFont typeface="+mj-lt"/>
              <a:buAutoNum type="arabicParenR"/>
            </a:pPr>
            <a:r>
              <a:rPr lang="fa-IR" dirty="0" smtClean="0"/>
              <a:t> </a:t>
            </a:r>
            <a:r>
              <a:rPr lang="ar-SA" sz="2700" dirty="0" smtClean="0">
                <a:cs typeface="+mj-cs"/>
              </a:rPr>
              <a:t>در ميان گزارشهاي ارسالي به مرکز </a:t>
            </a:r>
            <a:r>
              <a:rPr lang="en-US" sz="2700" dirty="0" smtClean="0">
                <a:cs typeface="+mj-cs"/>
              </a:rPr>
              <a:t>ADR</a:t>
            </a:r>
            <a:r>
              <a:rPr lang="ar-SA" sz="2700" dirty="0" smtClean="0">
                <a:cs typeface="+mj-cs"/>
              </a:rPr>
              <a:t>، داروي کوتریموکسازول </a:t>
            </a:r>
            <a:r>
              <a:rPr lang="fa-IR" sz="2700" dirty="0" smtClean="0">
                <a:cs typeface="+mj-cs"/>
              </a:rPr>
              <a:t>(۲۳ </a:t>
            </a:r>
            <a:r>
              <a:rPr lang="ar-SA" sz="2700" dirty="0" smtClean="0">
                <a:cs typeface="+mj-cs"/>
              </a:rPr>
              <a:t>مورد</a:t>
            </a:r>
            <a:r>
              <a:rPr lang="en-US" sz="2700" dirty="0" smtClean="0">
                <a:cs typeface="+mj-cs"/>
              </a:rPr>
              <a:t>(</a:t>
            </a:r>
            <a:r>
              <a:rPr lang="ar-SA" sz="2700" dirty="0" smtClean="0">
                <a:cs typeface="+mj-cs"/>
              </a:rPr>
              <a:t>، کاربامازپین </a:t>
            </a:r>
            <a:r>
              <a:rPr lang="en-US" sz="2700" dirty="0" smtClean="0">
                <a:cs typeface="+mj-cs"/>
              </a:rPr>
              <a:t>)</a:t>
            </a:r>
            <a:r>
              <a:rPr lang="fa-IR" sz="2700" dirty="0" smtClean="0">
                <a:cs typeface="+mj-cs"/>
              </a:rPr>
              <a:t>۱۸ </a:t>
            </a:r>
            <a:r>
              <a:rPr lang="ar-SA" sz="2700" dirty="0" smtClean="0">
                <a:cs typeface="+mj-cs"/>
              </a:rPr>
              <a:t>مورد</a:t>
            </a:r>
            <a:r>
              <a:rPr lang="en-US" sz="2700" dirty="0" smtClean="0">
                <a:cs typeface="+mj-cs"/>
              </a:rPr>
              <a:t>(</a:t>
            </a:r>
            <a:r>
              <a:rPr lang="ar-SA" sz="2700" dirty="0" smtClean="0">
                <a:cs typeface="+mj-cs"/>
              </a:rPr>
              <a:t>، لاموتریژین </a:t>
            </a:r>
            <a:r>
              <a:rPr lang="fa-IR" sz="2700" dirty="0" smtClean="0">
                <a:cs typeface="+mj-cs"/>
              </a:rPr>
              <a:t>(۱۶ </a:t>
            </a:r>
            <a:r>
              <a:rPr lang="ar-SA" sz="2700" dirty="0" smtClean="0">
                <a:cs typeface="+mj-cs"/>
              </a:rPr>
              <a:t>مورد</a:t>
            </a:r>
            <a:r>
              <a:rPr lang="en-US" sz="2700" dirty="0" smtClean="0">
                <a:cs typeface="+mj-cs"/>
              </a:rPr>
              <a:t>(</a:t>
            </a:r>
            <a:r>
              <a:rPr lang="ar-SA" sz="2700" dirty="0" smtClean="0">
                <a:cs typeface="+mj-cs"/>
              </a:rPr>
              <a:t>، فنوباربیتال </a:t>
            </a:r>
            <a:r>
              <a:rPr lang="en-US" sz="2700" dirty="0" smtClean="0">
                <a:cs typeface="+mj-cs"/>
              </a:rPr>
              <a:t>)</a:t>
            </a:r>
            <a:r>
              <a:rPr lang="fa-IR" sz="2700" dirty="0" smtClean="0">
                <a:cs typeface="+mj-cs"/>
              </a:rPr>
              <a:t>۱۰ </a:t>
            </a:r>
            <a:r>
              <a:rPr lang="ar-SA" sz="2700" dirty="0" smtClean="0">
                <a:cs typeface="+mj-cs"/>
              </a:rPr>
              <a:t>مورد</a:t>
            </a:r>
            <a:r>
              <a:rPr lang="en-US" sz="2700" dirty="0" smtClean="0">
                <a:cs typeface="+mj-cs"/>
              </a:rPr>
              <a:t>(</a:t>
            </a:r>
            <a:r>
              <a:rPr lang="ar-SA" sz="2700" dirty="0" smtClean="0">
                <a:cs typeface="+mj-cs"/>
              </a:rPr>
              <a:t>، فنی توئین </a:t>
            </a:r>
            <a:r>
              <a:rPr lang="fa-IR" sz="2700" dirty="0" smtClean="0">
                <a:cs typeface="+mj-cs"/>
              </a:rPr>
              <a:t>(۷ </a:t>
            </a:r>
            <a:r>
              <a:rPr lang="ar-SA" sz="2700" dirty="0" smtClean="0">
                <a:cs typeface="+mj-cs"/>
              </a:rPr>
              <a:t>مورد</a:t>
            </a:r>
            <a:r>
              <a:rPr lang="en-US" sz="2700" dirty="0" smtClean="0">
                <a:cs typeface="+mj-cs"/>
              </a:rPr>
              <a:t>(</a:t>
            </a:r>
            <a:r>
              <a:rPr lang="ar-SA" sz="2700" dirty="0" smtClean="0">
                <a:cs typeface="+mj-cs"/>
              </a:rPr>
              <a:t>و پني سيلين </a:t>
            </a:r>
            <a:r>
              <a:rPr lang="en-US" sz="2700" dirty="0" smtClean="0">
                <a:cs typeface="+mj-cs"/>
              </a:rPr>
              <a:t>)</a:t>
            </a:r>
            <a:r>
              <a:rPr lang="fa-IR" sz="2700" dirty="0" smtClean="0">
                <a:cs typeface="+mj-cs"/>
              </a:rPr>
              <a:t>۴ </a:t>
            </a:r>
            <a:r>
              <a:rPr lang="ar-SA" sz="2700" dirty="0" smtClean="0">
                <a:cs typeface="+mj-cs"/>
              </a:rPr>
              <a:t>مورد</a:t>
            </a:r>
            <a:r>
              <a:rPr lang="en-US" sz="2700" dirty="0" smtClean="0">
                <a:cs typeface="+mj-cs"/>
              </a:rPr>
              <a:t>( </a:t>
            </a:r>
            <a:r>
              <a:rPr lang="ar-SA" sz="2700" dirty="0" smtClean="0">
                <a:cs typeface="+mj-cs"/>
              </a:rPr>
              <a:t>مسبب بیشترین تعداد گزارش سندرم استیونس</a:t>
            </a:r>
            <a:r>
              <a:rPr lang="en-US" sz="2700" dirty="0" smtClean="0">
                <a:cs typeface="+mj-cs"/>
              </a:rPr>
              <a:t>- </a:t>
            </a:r>
            <a:r>
              <a:rPr lang="ar-SA" sz="2700" dirty="0" smtClean="0">
                <a:cs typeface="+mj-cs"/>
              </a:rPr>
              <a:t>جانسون و نکرولیز اپیدرمی سمی به ثبت رسيده در مرکز </a:t>
            </a:r>
            <a:r>
              <a:rPr lang="en-US" sz="2700" dirty="0" smtClean="0">
                <a:cs typeface="+mj-cs"/>
              </a:rPr>
              <a:t>ADR</a:t>
            </a:r>
            <a:r>
              <a:rPr lang="ar-SA" sz="2700" dirty="0" smtClean="0">
                <a:cs typeface="+mj-cs"/>
              </a:rPr>
              <a:t> مي باشند</a:t>
            </a:r>
            <a:r>
              <a:rPr lang="en-US" sz="2700" dirty="0" smtClean="0">
                <a:cs typeface="+mj-cs"/>
              </a:rPr>
              <a:t>. </a:t>
            </a:r>
            <a:r>
              <a:rPr lang="ar-SA" sz="2700" dirty="0" smtClean="0">
                <a:cs typeface="+mj-cs"/>
              </a:rPr>
              <a:t>ساير داروهاي مشکوک به ايجاد اين عوارض در گزارشهاي ارسالي شامل آمپي سيلين، آموکسي سيلين، کاپتوپريل، سفيکسيم، سفترياکسون، سيپروفلوکساسين، کلونازپام، مفناميک اسيد، ايندومتاسين، آلوپورينول، سديم والپروات، سولفاسالازين و ايمي پرامين مي باشند</a:t>
            </a:r>
            <a:r>
              <a:rPr lang="en-US" sz="2700" dirty="0" smtClean="0">
                <a:cs typeface="+mj-cs"/>
              </a:rPr>
              <a:t>.</a:t>
            </a:r>
          </a:p>
          <a:p>
            <a:pPr marL="541782" indent="-514350" algn="justLow">
              <a:buFont typeface="+mj-lt"/>
              <a:buAutoNum type="arabicParenR"/>
            </a:pPr>
            <a:r>
              <a:rPr lang="en-US" sz="2700" dirty="0" smtClean="0">
                <a:cs typeface="+mj-cs"/>
              </a:rPr>
              <a:t> </a:t>
            </a:r>
            <a:r>
              <a:rPr lang="ar-SA" sz="2700" dirty="0" smtClean="0">
                <a:cs typeface="+mj-cs"/>
              </a:rPr>
              <a:t>از آنجايي که حداقل در سه مورد از موارد مرگ گزارش شده به اين مرکز و نيز در تعداد قابل توجهي از ساير موارد به ثبت رسيده، بروز اولين علائم اين عارضه </a:t>
            </a:r>
            <a:r>
              <a:rPr lang="en-US" sz="2700" dirty="0" smtClean="0">
                <a:cs typeface="+mj-cs"/>
              </a:rPr>
              <a:t>) </a:t>
            </a:r>
            <a:r>
              <a:rPr lang="ar-SA" sz="2700" dirty="0" smtClean="0">
                <a:cs typeface="+mj-cs"/>
              </a:rPr>
              <a:t>به صورت تب و بثورات پوستي </a:t>
            </a:r>
            <a:r>
              <a:rPr lang="en-US" sz="2700" dirty="0" smtClean="0">
                <a:cs typeface="+mj-cs"/>
              </a:rPr>
              <a:t>( </a:t>
            </a:r>
            <a:r>
              <a:rPr lang="ar-SA" sz="2700" dirty="0" smtClean="0">
                <a:cs typeface="+mj-cs"/>
              </a:rPr>
              <a:t>مورد توجه قرار نگرفته است و تشخيص هايي نظير سرخک، مخملک، آبله مرغان براي بيمار مطرح گشته که منجر به ادامه مصرف دارو و پيشرفت علائم </a:t>
            </a:r>
            <a:r>
              <a:rPr lang="fa-IR" sz="2700" dirty="0" smtClean="0">
                <a:cs typeface="+mj-cs"/>
              </a:rPr>
              <a:t>شده</a:t>
            </a:r>
            <a:r>
              <a:rPr lang="ar-SA" sz="2700" dirty="0" smtClean="0">
                <a:cs typeface="+mj-cs"/>
              </a:rPr>
              <a:t> است، اکيدا توصیه می گردد در تشخیص افتراقی ضایعات پوستی، عوارض دارویی مد نظر قرار گرفته، به منظور پیشگیری از پیشرفت عارضه، با مشاهده اولین علائم، حتی الامکان مصرف دارو قطع گردد</a:t>
            </a:r>
            <a:r>
              <a:rPr lang="en-US" sz="2700" dirty="0" smtClean="0">
                <a:cs typeface="+mj-cs"/>
              </a:rPr>
              <a:t>. </a:t>
            </a:r>
            <a:r>
              <a:rPr lang="ar-SA" sz="2700" dirty="0" smtClean="0">
                <a:cs typeface="+mj-cs"/>
              </a:rPr>
              <a:t>قطع مصرف </a:t>
            </a:r>
            <a:r>
              <a:rPr lang="fa-IR" sz="2700" dirty="0" smtClean="0">
                <a:cs typeface="+mj-cs"/>
              </a:rPr>
              <a:t>       </a:t>
            </a:r>
            <a:r>
              <a:rPr lang="ar-SA" sz="2700" dirty="0" smtClean="0">
                <a:cs typeface="+mj-cs"/>
              </a:rPr>
              <a:t>به موقع دارو، به ميزان  قابل توجهي از وقوع مرگ ناشي از اين عارضه مي کاهد</a:t>
            </a:r>
            <a:r>
              <a:rPr lang="en-US" sz="2700" dirty="0" smtClean="0">
                <a:cs typeface="+mj-cs"/>
              </a:rPr>
              <a:t>.</a:t>
            </a:r>
            <a:endParaRPr lang="fa-IR" sz="2700" dirty="0" smtClean="0">
              <a:cs typeface="+mj-cs"/>
            </a:endParaRPr>
          </a:p>
          <a:p>
            <a:pPr marL="541782" indent="-514350" algn="justLow">
              <a:buFont typeface="+mj-lt"/>
              <a:buAutoNum type="arabicParenR"/>
            </a:pPr>
            <a:r>
              <a:rPr lang="fa-IR" sz="2700" dirty="0" smtClean="0">
                <a:cs typeface="+mj-cs"/>
              </a:rPr>
              <a:t> </a:t>
            </a:r>
            <a:r>
              <a:rPr lang="ar-SA" sz="2700" dirty="0" smtClean="0"/>
              <a:t>به منظور پيشگيري از بروز مجدد اين عوارض، بايستي از مصرف مجدد فرآورده مسبب ايجاد عارضه و </a:t>
            </a:r>
            <a:r>
              <a:rPr lang="fa-IR" sz="2700" dirty="0" smtClean="0"/>
              <a:t>حتی الامکان </a:t>
            </a:r>
            <a:r>
              <a:rPr lang="ar-SA" sz="2700" dirty="0" smtClean="0"/>
              <a:t>داروهاي ديگر از همان </a:t>
            </a:r>
            <a:r>
              <a:rPr lang="fa-IR" sz="2700" dirty="0" smtClean="0"/>
              <a:t>       </a:t>
            </a:r>
            <a:r>
              <a:rPr lang="ar-SA" sz="2700" dirty="0" smtClean="0"/>
              <a:t>دسته دارويي خودداري نمود زيرا امکان عود اين عارضه با مصرف آن دارو يا داروهاي با ساختار شيميايي مشابه وجود دارد</a:t>
            </a:r>
            <a:r>
              <a:rPr lang="en-US" sz="2700" dirty="0" smtClean="0"/>
              <a:t>. </a:t>
            </a:r>
            <a:r>
              <a:rPr lang="ar-SA" sz="2700" dirty="0" smtClean="0"/>
              <a:t>بروز مجدد اين عارضه معمولا شديدتر از اولين رويداد بوده، در بسياري از موارد مي تواند کشنده باشد</a:t>
            </a:r>
            <a:r>
              <a:rPr lang="en-US" sz="2700" dirty="0" smtClean="0"/>
              <a:t>.</a:t>
            </a:r>
            <a:endParaRPr lang="en-US" sz="2700" dirty="0" smtClean="0">
              <a:cs typeface="+mj-cs"/>
            </a:endParaRPr>
          </a:p>
          <a:p>
            <a:pPr marL="541782" indent="-514350" algn="justLow">
              <a:buFont typeface="+mj-lt"/>
              <a:buAutoNum type="arabicParenR"/>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fa-IR" sz="3600" b="1" dirty="0" smtClean="0"/>
              <a:t>افزایش خطر بروز آسیب های عضلانی و رابدومیلیز ناشی از مصرف همزمان سیمواستاتین و آمیودارون</a:t>
            </a:r>
            <a:r>
              <a:rPr lang="en-US" dirty="0" smtClean="0"/>
              <a:t/>
            </a:r>
            <a:br>
              <a:rPr lang="en-US" dirty="0" smtClean="0"/>
            </a:br>
            <a:endParaRPr lang="fa-IR" dirty="0"/>
          </a:p>
        </p:txBody>
      </p:sp>
      <p:sp>
        <p:nvSpPr>
          <p:cNvPr id="3" name="Subtitle 2"/>
          <p:cNvSpPr>
            <a:spLocks noGrp="1"/>
          </p:cNvSpPr>
          <p:nvPr>
            <p:ph type="subTitle" idx="1"/>
          </p:nvPr>
        </p:nvSpPr>
        <p:spPr>
          <a:xfrm>
            <a:off x="1432560" y="1556792"/>
            <a:ext cx="7406640" cy="4896544"/>
          </a:xfrm>
        </p:spPr>
        <p:txBody>
          <a:bodyPr>
            <a:normAutofit lnSpcReduction="10000"/>
          </a:bodyPr>
          <a:lstStyle/>
          <a:p>
            <a:pPr marL="541782" indent="-514350" algn="justLow">
              <a:buFont typeface="+mj-lt"/>
              <a:buAutoNum type="arabicPeriod"/>
            </a:pPr>
            <a:r>
              <a:rPr lang="en-US" dirty="0" smtClean="0"/>
              <a:t> </a:t>
            </a:r>
            <a:r>
              <a:rPr lang="fa-IR" dirty="0" smtClean="0"/>
              <a:t>مصرف همزمان سیمواستاتین و آمیودارون با افزایش خطر بروز آسیب های عضلانی و رابدومیلیز همراه می باشد که ممکن است منجر به نارسایی کلیه و حتی مرگ شود</a:t>
            </a:r>
            <a:r>
              <a:rPr lang="fa-IR" i="1" dirty="0" smtClean="0"/>
              <a:t>. </a:t>
            </a:r>
            <a:r>
              <a:rPr lang="fa-IR" dirty="0" smtClean="0"/>
              <a:t>در صورت ضرورت تجویز مقادیر مصرفی روزانه بالاتر از </a:t>
            </a:r>
            <a:r>
              <a:rPr lang="en-US" dirty="0" smtClean="0"/>
              <a:t>mg</a:t>
            </a:r>
            <a:r>
              <a:rPr lang="fa-IR" dirty="0" smtClean="0"/>
              <a:t>20 سیمواستاتین برای بیماری که همزمان آمیودارون نیز دریافت      می نماید، توصیه می گردد تا از سایر استاتین ها جهت کاهش کلسترول بیمار استفاده گردد</a:t>
            </a:r>
            <a:r>
              <a:rPr lang="fa-IR" i="1" dirty="0" smtClean="0"/>
              <a:t>.</a:t>
            </a:r>
          </a:p>
          <a:p>
            <a:pPr marL="541782" lvl="0" indent="-514350" algn="justLow">
              <a:buFont typeface="+mj-lt"/>
              <a:buAutoNum type="arabicPeriod"/>
            </a:pPr>
            <a:r>
              <a:rPr lang="fa-IR" i="1" dirty="0" smtClean="0"/>
              <a:t> </a:t>
            </a:r>
            <a:r>
              <a:rPr lang="fa-IR" dirty="0" smtClean="0"/>
              <a:t> ریسک فاکتورهای مطرح شده در این زمینه، سن 65 سال یا بالاتر، هیپوتیروئیدیسم کنترل نشده و اختلال عملکرد کلیه می باشد. </a:t>
            </a:r>
          </a:p>
          <a:p>
            <a:pPr marL="541782" lvl="0" indent="-514350" algn="justLow">
              <a:buFont typeface="+mj-lt"/>
              <a:buAutoNum type="arabicPeriod"/>
            </a:pPr>
            <a:r>
              <a:rPr lang="fa-IR" dirty="0" smtClean="0"/>
              <a:t> به بیماران مصرف کننده سیمواستاتین توصیه شود که علایمی مانند درد، گرفتگی، خشکی یا ضعف عضلانی را سریعاً به پزشک اطلاع دهند.</a:t>
            </a:r>
            <a:endParaRPr lang="en-US" dirty="0" smtClean="0"/>
          </a:p>
          <a:p>
            <a:pPr marL="541782" indent="-514350" algn="justLow">
              <a:buFont typeface="+mj-lt"/>
              <a:buAutoNum type="arabicPeriod"/>
            </a:pPr>
            <a:endParaRPr lang="en-US" dirty="0" smtClean="0"/>
          </a:p>
          <a:p>
            <a:pPr marL="541782" indent="-514350" algn="justLow">
              <a:buFont typeface="+mj-lt"/>
              <a:buAutoNum type="arabicPeriod"/>
            </a:pPr>
            <a:endParaRPr lang="fa-I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836712"/>
            <a:ext cx="7406640" cy="1152128"/>
          </a:xfrm>
        </p:spPr>
        <p:txBody>
          <a:bodyPr>
            <a:normAutofit fontScale="90000"/>
          </a:bodyPr>
          <a:lstStyle/>
          <a:p>
            <a:pPr algn="ctr"/>
            <a:r>
              <a:rPr lang="ar-SA" b="1" dirty="0" smtClean="0"/>
              <a:t>حذف اندیکاسیون </a:t>
            </a:r>
            <a:r>
              <a:rPr lang="en-US" b="1" dirty="0" smtClean="0"/>
              <a:t> PNE</a:t>
            </a:r>
            <a:r>
              <a:rPr lang="ar-SA" b="1" dirty="0" smtClean="0"/>
              <a:t> از موارد مصرف اسپری و قطره بینی دسموپرسین</a:t>
            </a:r>
            <a:r>
              <a:rPr lang="en-US" dirty="0" smtClean="0"/>
              <a:t/>
            </a:r>
            <a:br>
              <a:rPr lang="en-US" dirty="0" smtClean="0"/>
            </a:br>
            <a:endParaRPr lang="fa-IR" dirty="0"/>
          </a:p>
        </p:txBody>
      </p:sp>
      <p:sp>
        <p:nvSpPr>
          <p:cNvPr id="3" name="Subtitle 2"/>
          <p:cNvSpPr>
            <a:spLocks noGrp="1"/>
          </p:cNvSpPr>
          <p:nvPr>
            <p:ph type="subTitle" idx="1"/>
          </p:nvPr>
        </p:nvSpPr>
        <p:spPr>
          <a:xfrm>
            <a:off x="1432560" y="1628800"/>
            <a:ext cx="7406640" cy="4824536"/>
          </a:xfrm>
        </p:spPr>
        <p:txBody>
          <a:bodyPr>
            <a:normAutofit fontScale="92500" lnSpcReduction="10000"/>
          </a:bodyPr>
          <a:lstStyle/>
          <a:p>
            <a:pPr marL="541782" indent="-514350" algn="justLow">
              <a:buFont typeface="+mj-lt"/>
              <a:buAutoNum type="arabicParenR"/>
            </a:pPr>
            <a:r>
              <a:rPr lang="fa-IR" dirty="0" smtClean="0"/>
              <a:t> </a:t>
            </a:r>
            <a:r>
              <a:rPr lang="ar-SA" i="1" dirty="0" smtClean="0"/>
              <a:t>به دلیل افزایش معنی دار گزارشهای هیپوناترمی شدید ناشی از مصرف  اسپری و قطره بینی دسموپرسین نسبت به سایر اشکال دارویی این فرآورده، اندیکاسیون </a:t>
            </a:r>
            <a:r>
              <a:rPr lang="en-US" i="1" dirty="0" smtClean="0"/>
              <a:t>PNE (Primary Nocturnal Enuresis ) </a:t>
            </a:r>
            <a:r>
              <a:rPr lang="fa-IR" i="1" dirty="0" smtClean="0"/>
              <a:t>  </a:t>
            </a:r>
            <a:r>
              <a:rPr lang="ar-SA" i="1" dirty="0" smtClean="0"/>
              <a:t>در کودکان  از موارد مصرف فرمولاسیون های داخل بینی دسموپرسین حذف شد</a:t>
            </a:r>
            <a:r>
              <a:rPr lang="en-US" i="1" dirty="0" smtClean="0"/>
              <a:t>.</a:t>
            </a:r>
            <a:endParaRPr lang="en-US" dirty="0" smtClean="0"/>
          </a:p>
          <a:p>
            <a:pPr marL="541782" indent="-514350" algn="justLow">
              <a:buFont typeface="+mj-lt"/>
              <a:buAutoNum type="arabicParenR"/>
            </a:pPr>
            <a:r>
              <a:rPr lang="fa-IR" dirty="0" smtClean="0"/>
              <a:t> </a:t>
            </a:r>
            <a:r>
              <a:rPr lang="ar-SA" dirty="0" smtClean="0"/>
              <a:t>مصرف تمامی فرمولاسیونهای دسموپرسین در بیماران مبتلا به هیپوناترمی یا بیماران با سابقه هیپوناترمی ممنوع </a:t>
            </a:r>
            <a:r>
              <a:rPr lang="en-US" dirty="0" smtClean="0"/>
              <a:t>        </a:t>
            </a:r>
            <a:r>
              <a:rPr lang="ar-SA" dirty="0" smtClean="0"/>
              <a:t>می باشد</a:t>
            </a:r>
            <a:r>
              <a:rPr lang="en-US" dirty="0" smtClean="0"/>
              <a:t>. </a:t>
            </a:r>
            <a:endParaRPr lang="fa-IR" dirty="0" smtClean="0"/>
          </a:p>
          <a:p>
            <a:pPr marL="541782" indent="-514350" algn="justLow">
              <a:buFont typeface="+mj-lt"/>
              <a:buAutoNum type="arabicParenR"/>
            </a:pPr>
            <a:r>
              <a:rPr lang="fa-IR" dirty="0" smtClean="0"/>
              <a:t> </a:t>
            </a:r>
            <a:r>
              <a:rPr lang="ar-SA" dirty="0" smtClean="0"/>
              <a:t>مصرف مایعات از یک ساعت قبل تا هشت ساعت بعد ازمصرف قرصهای دسموپرسین باید محدود شود</a:t>
            </a:r>
            <a:r>
              <a:rPr lang="en-US" dirty="0" smtClean="0"/>
              <a:t>.</a:t>
            </a:r>
          </a:p>
          <a:p>
            <a:pPr marL="541782" indent="-514350" algn="justLow">
              <a:buFont typeface="+mj-lt"/>
              <a:buAutoNum type="arabicParenR"/>
            </a:pPr>
            <a:r>
              <a:rPr lang="en-US" dirty="0" smtClean="0"/>
              <a:t> </a:t>
            </a:r>
            <a:r>
              <a:rPr lang="ar-SA" dirty="0" smtClean="0"/>
              <a:t>در کودکان و سالمندان، یا در شرایطی نظیر آب و هوای بسیار گرم، تمرینات بدنی شدید و سایر شرایطی که افزایش مصرف آب قابل انتظار می باشد، تعادل میان دریافت مایعات و مقدار مصرفی دسموپرسین باید به دقت تنظیم شو</a:t>
            </a:r>
            <a:r>
              <a:rPr lang="fa-IR" dirty="0" smtClean="0"/>
              <a:t>د</a:t>
            </a:r>
            <a:r>
              <a:rPr lang="en-US" dirty="0" smtClean="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476672"/>
            <a:ext cx="7406640" cy="1152128"/>
          </a:xfrm>
        </p:spPr>
        <p:txBody>
          <a:bodyPr>
            <a:noAutofit/>
          </a:bodyPr>
          <a:lstStyle/>
          <a:p>
            <a:pPr algn="ctr"/>
            <a:r>
              <a:rPr lang="ar-SA" sz="3200" b="1" dirty="0" smtClean="0"/>
              <a:t>هشدار در خصوص مصرف فرآورده های مورد استفاده جهت رفع سرفه و علائم سرماخوردگی در کودکان</a:t>
            </a:r>
            <a:endParaRPr lang="fa-IR" sz="3200" dirty="0"/>
          </a:p>
        </p:txBody>
      </p:sp>
      <p:sp>
        <p:nvSpPr>
          <p:cNvPr id="3" name="Subtitle 2"/>
          <p:cNvSpPr>
            <a:spLocks noGrp="1"/>
          </p:cNvSpPr>
          <p:nvPr>
            <p:ph type="subTitle" idx="1"/>
          </p:nvPr>
        </p:nvSpPr>
        <p:spPr>
          <a:xfrm>
            <a:off x="1432560" y="1850064"/>
            <a:ext cx="7406640" cy="4675280"/>
          </a:xfrm>
        </p:spPr>
        <p:txBody>
          <a:bodyPr>
            <a:normAutofit fontScale="92500" lnSpcReduction="20000"/>
          </a:bodyPr>
          <a:lstStyle/>
          <a:p>
            <a:pPr marL="541782" indent="-514350" algn="justLow">
              <a:buFont typeface="+mj-lt"/>
              <a:buAutoNum type="arabicParenR"/>
            </a:pPr>
            <a:r>
              <a:rPr lang="en-US" dirty="0" smtClean="0"/>
              <a:t> </a:t>
            </a:r>
            <a:r>
              <a:rPr lang="ar-SA" dirty="0" smtClean="0"/>
              <a:t>تجويز </a:t>
            </a:r>
            <a:r>
              <a:rPr lang="ar-SA" i="1" dirty="0" smtClean="0"/>
              <a:t>آنتي هيستامين ها</a:t>
            </a:r>
            <a:r>
              <a:rPr lang="ar-SA" dirty="0" smtClean="0"/>
              <a:t> مانند ديفن هيدرامين، کلرفنيرامين، برم فنيرامين و سيپروهپتادين، </a:t>
            </a:r>
            <a:r>
              <a:rPr lang="ar-SA" i="1" dirty="0" smtClean="0"/>
              <a:t>دکونژستانها </a:t>
            </a:r>
            <a:r>
              <a:rPr lang="ar-SA" dirty="0" smtClean="0"/>
              <a:t>مانند پسودوافدرين و فنيل افرين، </a:t>
            </a:r>
            <a:r>
              <a:rPr lang="ar-SA" i="1" dirty="0" smtClean="0"/>
              <a:t>ضد سرفه ها</a:t>
            </a:r>
            <a:r>
              <a:rPr lang="ar-SA" dirty="0" smtClean="0"/>
              <a:t> مانند دکسترومتورفان و </a:t>
            </a:r>
            <a:r>
              <a:rPr lang="ar-SA" i="1" dirty="0" smtClean="0"/>
              <a:t>خلط آورها</a:t>
            </a:r>
            <a:r>
              <a:rPr lang="ar-SA" dirty="0" smtClean="0"/>
              <a:t> مانند گايافنزين در کودکان با سن کمتر از دو سال توصيه نمي شود و در کودکان با سن کمتر از </a:t>
            </a:r>
            <a:r>
              <a:rPr lang="en-US" dirty="0" smtClean="0"/>
              <a:t>6 </a:t>
            </a:r>
            <a:r>
              <a:rPr lang="fa-IR" dirty="0" smtClean="0"/>
              <a:t> </a:t>
            </a:r>
            <a:r>
              <a:rPr lang="ar-SA" dirty="0" smtClean="0"/>
              <a:t>سال باید با احتیاط کامل و رعایت موارد منع مصرف باشد</a:t>
            </a:r>
            <a:r>
              <a:rPr lang="fa-IR" dirty="0" smtClean="0"/>
              <a:t>.</a:t>
            </a:r>
          </a:p>
          <a:p>
            <a:pPr marL="541782" lvl="0" indent="-514350" algn="justLow">
              <a:buFont typeface="+mj-lt"/>
              <a:buAutoNum type="arabicParenR"/>
            </a:pPr>
            <a:r>
              <a:rPr lang="fa-IR" dirty="0" smtClean="0"/>
              <a:t> </a:t>
            </a:r>
            <a:r>
              <a:rPr lang="ar-SA" dirty="0" smtClean="0"/>
              <a:t>با توجه به اینکه فرآورده های مورد استفاده جهت رفع علائم سرماخوردگی و سرفه ممکن است حاوی بیش از یک ماده مؤثره باشند، در صورت ضرورت به تجویز برای کودکان حتماً نام مواد مؤثره و مقدار موجود در فرآورده جهت تنظيم دقيق مقدار مصرف با توجه به سن </a:t>
            </a:r>
            <a:r>
              <a:rPr lang="fa-IR" dirty="0" smtClean="0"/>
              <a:t>و </a:t>
            </a:r>
            <a:r>
              <a:rPr lang="ar-SA" dirty="0" smtClean="0"/>
              <a:t>يا وزن کودک به دقت بررسی شود</a:t>
            </a:r>
            <a:r>
              <a:rPr lang="en-US" dirty="0" smtClean="0"/>
              <a:t>.</a:t>
            </a:r>
          </a:p>
          <a:p>
            <a:pPr marL="541782" indent="-514350" algn="justLow">
              <a:buFont typeface="+mj-lt"/>
              <a:buAutoNum type="arabicParenR"/>
            </a:pPr>
            <a:r>
              <a:rPr lang="fa-IR" dirty="0" smtClean="0"/>
              <a:t> </a:t>
            </a:r>
            <a:r>
              <a:rPr lang="ar-SA" dirty="0" smtClean="0"/>
              <a:t>به والدین اطلاع دهید که مصرف بیش از حد و استفاده نادرست از این داروها می تواند منجر به عوارض جدی وتهدید کننده حیات مانند افزایش ضربان قلب، گیجی، دپرسیون تنفسی و تشنج در کودک شود</a:t>
            </a:r>
            <a:r>
              <a:rPr lang="en-US" dirty="0" smtClean="0"/>
              <a:t>.</a:t>
            </a:r>
          </a:p>
          <a:p>
            <a:pPr marL="541782" indent="-514350" algn="justLow">
              <a:buFont typeface="+mj-lt"/>
              <a:buAutoNum type="arabicParenR"/>
            </a:pPr>
            <a:endParaRPr lang="fa-I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fa-IR" sz="3600" b="1" dirty="0" smtClean="0"/>
              <a:t>فهرست برخي فرآورده هاي مورد استفاده جهت رفع علائم سرماخوردگي و سرفه </a:t>
            </a:r>
            <a:r>
              <a:rPr lang="en-US" dirty="0" smtClean="0"/>
              <a:t/>
            </a:r>
            <a:br>
              <a:rPr lang="en-US" dirty="0" smtClean="0"/>
            </a:br>
            <a:endParaRPr lang="fa-IR" dirty="0"/>
          </a:p>
        </p:txBody>
      </p:sp>
      <p:sp>
        <p:nvSpPr>
          <p:cNvPr id="3" name="Subtitle 2"/>
          <p:cNvSpPr>
            <a:spLocks noGrp="1"/>
          </p:cNvSpPr>
          <p:nvPr>
            <p:ph type="subTitle" idx="1"/>
          </p:nvPr>
        </p:nvSpPr>
        <p:spPr>
          <a:xfrm>
            <a:off x="1043608" y="1196752"/>
            <a:ext cx="7795592" cy="5472608"/>
          </a:xfrm>
        </p:spPr>
        <p:txBody>
          <a:bodyPr>
            <a:noAutofit/>
          </a:bodyPr>
          <a:lstStyle/>
          <a:p>
            <a:pPr marL="541782" lvl="0" indent="-514350" algn="justLow">
              <a:buFont typeface="+mj-lt"/>
              <a:buAutoNum type="arabicParenR"/>
            </a:pPr>
            <a:r>
              <a:rPr lang="fa-IR" sz="1800" b="1" dirty="0" smtClean="0"/>
              <a:t>شربت دکسترومتورفان: </a:t>
            </a:r>
            <a:r>
              <a:rPr lang="fa-IR" sz="1800" dirty="0" smtClean="0"/>
              <a:t> 15 ميلي گرم دكسترومتورفان هيدروبرومايد در هر 5 ميلي ليتر</a:t>
            </a:r>
            <a:endParaRPr lang="en-US" sz="1800" dirty="0" smtClean="0"/>
          </a:p>
          <a:p>
            <a:pPr marL="541782" lvl="0" indent="-514350" algn="justLow">
              <a:buFont typeface="+mj-lt"/>
              <a:buAutoNum type="arabicParenR"/>
            </a:pPr>
            <a:r>
              <a:rPr lang="fa-IR" sz="1800" b="1" dirty="0" smtClean="0"/>
              <a:t>شربت دکسترومتورفان پی:</a:t>
            </a:r>
            <a:r>
              <a:rPr lang="fa-IR" sz="1800" dirty="0" smtClean="0"/>
              <a:t>  15 میلی گرم دکسترومتورفان هيدروبرومايد  و 30 میلی گرم پسودوافدرین در هر 5 میلی لیتر</a:t>
            </a:r>
            <a:r>
              <a:rPr lang="fa-IR" sz="1800" b="1" dirty="0" smtClean="0"/>
              <a:t>  </a:t>
            </a:r>
            <a:endParaRPr lang="en-US" sz="1800" dirty="0" smtClean="0"/>
          </a:p>
          <a:p>
            <a:pPr marL="541782" lvl="0" indent="-514350" algn="justLow">
              <a:buFont typeface="+mj-lt"/>
              <a:buAutoNum type="arabicParenR"/>
            </a:pPr>
            <a:r>
              <a:rPr lang="fa-IR" sz="1800" b="1" dirty="0" smtClean="0"/>
              <a:t>قطره دکسترومتورفان:</a:t>
            </a:r>
            <a:r>
              <a:rPr lang="fa-IR" sz="1800" dirty="0" smtClean="0"/>
              <a:t> 4 ميلي گرم دكسترومتورفان هيدروبرومايد در هر ميلي ليتر </a:t>
            </a:r>
            <a:endParaRPr lang="en-US" sz="1800" dirty="0" smtClean="0"/>
          </a:p>
          <a:p>
            <a:pPr marL="541782" lvl="0" indent="-514350" algn="justLow">
              <a:buFont typeface="+mj-lt"/>
              <a:buAutoNum type="arabicParenR"/>
            </a:pPr>
            <a:r>
              <a:rPr lang="fa-IR" sz="1800" b="1" dirty="0" smtClean="0"/>
              <a:t>شربت دیفن هیدرامین : </a:t>
            </a:r>
            <a:r>
              <a:rPr lang="fa-IR" sz="1800" dirty="0" smtClean="0"/>
              <a:t>12/5 ميلي گرم ديفن هیدرامین هيدروكلرايد در هر 5 ميلي ليتر</a:t>
            </a:r>
            <a:r>
              <a:rPr lang="fa-IR" sz="1800" b="1" dirty="0" smtClean="0"/>
              <a:t> </a:t>
            </a:r>
            <a:endParaRPr lang="en-US" sz="1800" dirty="0" smtClean="0"/>
          </a:p>
          <a:p>
            <a:pPr marL="541782" lvl="0" indent="-514350" algn="justLow">
              <a:buFont typeface="+mj-lt"/>
              <a:buAutoNum type="arabicParenR"/>
            </a:pPr>
            <a:r>
              <a:rPr lang="fa-IR" sz="1800" b="1" dirty="0" smtClean="0"/>
              <a:t>شربت دیفن هیدرامین کامپاند: </a:t>
            </a:r>
            <a:r>
              <a:rPr lang="fa-IR" sz="1800" dirty="0" smtClean="0"/>
              <a:t>5/ 12 ميلي گرم دیفن هیدرامین هيدروكلرايد و 125 ميلي گرم آمونیوم کلراید در هر5 میلی لیتر</a:t>
            </a:r>
            <a:endParaRPr lang="en-US" sz="1800" dirty="0" smtClean="0"/>
          </a:p>
          <a:p>
            <a:pPr marL="541782" lvl="0" indent="-514350" algn="justLow">
              <a:buFont typeface="+mj-lt"/>
              <a:buAutoNum type="arabicParenR"/>
            </a:pPr>
            <a:r>
              <a:rPr lang="fa-IR" sz="1800" b="1" dirty="0" smtClean="0"/>
              <a:t>شربت اکسپکتورانت :  </a:t>
            </a:r>
            <a:r>
              <a:rPr lang="fa-IR" sz="1800" dirty="0" smtClean="0"/>
              <a:t>100 میلی گرم گایافنزین، 2 میلی گرم کلرفنیرامین مالئات و 30 میلی گرم پسودوافدرین در هر 5 میلی لیتر</a:t>
            </a:r>
            <a:endParaRPr lang="en-US" sz="1800" dirty="0" smtClean="0"/>
          </a:p>
          <a:p>
            <a:pPr marL="541782" lvl="0" indent="-514350" algn="justLow">
              <a:buFont typeface="+mj-lt"/>
              <a:buAutoNum type="arabicParenR"/>
            </a:pPr>
            <a:r>
              <a:rPr lang="fa-IR" sz="1800" b="1" dirty="0" smtClean="0"/>
              <a:t>قرص سرماخوردگی کودکان: </a:t>
            </a:r>
            <a:r>
              <a:rPr lang="fa-IR" sz="1800" dirty="0" smtClean="0"/>
              <a:t> 80 ميلي گرم استامينوفن، 0/5 میلی گرم کلرفنیرامین مالئات و 7/5 ميلي گرم</a:t>
            </a:r>
            <a:r>
              <a:rPr lang="fa-IR" sz="1800" b="1" dirty="0" smtClean="0"/>
              <a:t> </a:t>
            </a:r>
            <a:r>
              <a:rPr lang="fa-IR" sz="1800" dirty="0" smtClean="0"/>
              <a:t>پسودوافدرین </a:t>
            </a:r>
            <a:endParaRPr lang="en-US" sz="1800" dirty="0" smtClean="0"/>
          </a:p>
          <a:p>
            <a:pPr marL="541782" lvl="0" indent="-514350" algn="justLow">
              <a:buFont typeface="+mj-lt"/>
              <a:buAutoNum type="arabicParenR"/>
            </a:pPr>
            <a:r>
              <a:rPr lang="fa-IR" sz="1800" b="1" dirty="0" smtClean="0"/>
              <a:t>شربت سرماخوردگی کودکان:  0/67</a:t>
            </a:r>
            <a:r>
              <a:rPr lang="fa-IR" sz="1800" dirty="0" smtClean="0"/>
              <a:t> میلی گرم کلرفنیرامین مالئات و10ميلي گرم پسودوافدرین در هر 5 میلی لیتر</a:t>
            </a:r>
            <a:endParaRPr lang="en-US" sz="1800" dirty="0" smtClean="0"/>
          </a:p>
          <a:p>
            <a:pPr marL="541782" lvl="0" indent="-514350" algn="justLow">
              <a:buFont typeface="+mj-lt"/>
              <a:buAutoNum type="arabicParenR"/>
            </a:pPr>
            <a:r>
              <a:rPr lang="fa-IR" sz="1800" b="1" dirty="0" smtClean="0"/>
              <a:t>شربت كلرفنيرامين: </a:t>
            </a:r>
            <a:r>
              <a:rPr lang="fa-IR" sz="1800" dirty="0" smtClean="0"/>
              <a:t>2 ميلي گرم کلرفنیرامین مالئات در هر 5 ميلي ليتر</a:t>
            </a:r>
            <a:endParaRPr lang="en-US" sz="1800" dirty="0" smtClean="0"/>
          </a:p>
          <a:p>
            <a:pPr marL="541782" lvl="0" indent="-514350" algn="justLow"/>
            <a:r>
              <a:rPr lang="fa-IR" sz="1800" b="1" dirty="0" smtClean="0"/>
              <a:t>10)    شربت گايافنزين:</a:t>
            </a:r>
            <a:r>
              <a:rPr lang="fa-IR" sz="1800" dirty="0" smtClean="0"/>
              <a:t> 100 ميلي گرم گايافنزين در هر 5 ميلي ليتر</a:t>
            </a:r>
            <a:endParaRPr lang="en-US" sz="1800" dirty="0" smtClean="0"/>
          </a:p>
          <a:p>
            <a:pPr marL="541782" lvl="0" indent="-514350" algn="justLow">
              <a:buAutoNum type="arabicParenR" startAt="11"/>
            </a:pPr>
            <a:r>
              <a:rPr lang="fa-IR" sz="1800" b="1" dirty="0" smtClean="0"/>
              <a:t>قطره بيني فنيل افرين0/25:  </a:t>
            </a:r>
            <a:r>
              <a:rPr lang="fa-IR" sz="1800" dirty="0" smtClean="0"/>
              <a:t>فنيل افرين هيدروكلرايد 0/25رصد</a:t>
            </a:r>
          </a:p>
          <a:p>
            <a:pPr marL="541782" lvl="0" indent="-514350" algn="justLow"/>
            <a:r>
              <a:rPr lang="fa-IR" sz="1800" b="1" dirty="0" smtClean="0"/>
              <a:t>12)    قطره بيني فنيل افرين0/5:  </a:t>
            </a:r>
            <a:r>
              <a:rPr lang="fa-IR" sz="1800" dirty="0" smtClean="0"/>
              <a:t>فنيل افرين هيدروكلرايد 5/</a:t>
            </a:r>
            <a:r>
              <a:rPr lang="fa-IR" sz="1800" b="1" dirty="0" smtClean="0"/>
              <a:t> 0</a:t>
            </a:r>
            <a:r>
              <a:rPr lang="fa-IR" sz="1800" dirty="0" smtClean="0"/>
              <a:t>درصد</a:t>
            </a:r>
            <a:endParaRPr lang="fa-IR" sz="1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548680"/>
            <a:ext cx="7406640" cy="1440160"/>
          </a:xfrm>
        </p:spPr>
        <p:txBody>
          <a:bodyPr>
            <a:normAutofit fontScale="90000"/>
          </a:bodyPr>
          <a:lstStyle/>
          <a:p>
            <a:pPr algn="ctr"/>
            <a:r>
              <a:rPr lang="ar-SA" b="1" dirty="0" smtClean="0"/>
              <a:t>هشدار در خصوص </a:t>
            </a:r>
            <a:r>
              <a:rPr lang="fa-IR" b="1" dirty="0" smtClean="0"/>
              <a:t>عوارض ناشی</a:t>
            </a:r>
            <a:r>
              <a:rPr lang="ar-SA" b="1" dirty="0" smtClean="0"/>
              <a:t> از انفوزیون سریع وانکومایسین</a:t>
            </a:r>
            <a:r>
              <a:rPr lang="en-US" dirty="0" smtClean="0"/>
              <a:t/>
            </a:r>
            <a:br>
              <a:rPr lang="en-US" dirty="0" smtClean="0"/>
            </a:br>
            <a:endParaRPr lang="fa-IR" dirty="0"/>
          </a:p>
        </p:txBody>
      </p:sp>
      <p:sp>
        <p:nvSpPr>
          <p:cNvPr id="3" name="Subtitle 2"/>
          <p:cNvSpPr>
            <a:spLocks noGrp="1"/>
          </p:cNvSpPr>
          <p:nvPr>
            <p:ph type="subTitle" idx="1"/>
          </p:nvPr>
        </p:nvSpPr>
        <p:spPr>
          <a:xfrm>
            <a:off x="1432560" y="1850064"/>
            <a:ext cx="7406640" cy="4819296"/>
          </a:xfrm>
        </p:spPr>
        <p:txBody>
          <a:bodyPr>
            <a:normAutofit fontScale="92500" lnSpcReduction="20000"/>
          </a:bodyPr>
          <a:lstStyle/>
          <a:p>
            <a:pPr marL="541782" indent="-514350" algn="justLow">
              <a:buFont typeface="+mj-lt"/>
              <a:buAutoNum type="arabicParenR"/>
            </a:pPr>
            <a:r>
              <a:rPr lang="fa-IR" dirty="0" smtClean="0"/>
              <a:t> </a:t>
            </a:r>
            <a:r>
              <a:rPr lang="fa-IR" i="1" dirty="0" smtClean="0"/>
              <a:t>واکنشهای حساسیتی از جمله سندرم گردن قرمز یا  </a:t>
            </a:r>
            <a:r>
              <a:rPr lang="en-US" i="1" dirty="0" smtClean="0"/>
              <a:t>Red-neck Syndrome</a:t>
            </a:r>
            <a:r>
              <a:rPr lang="fa-IR" i="1" dirty="0" smtClean="0"/>
              <a:t> از دسته عوارض ناشی از تزریق وانکومایسین  می باشند که تاکنون طی 381 مورد گزارش ارسالی در مرکز </a:t>
            </a:r>
            <a:r>
              <a:rPr lang="en-US" i="1" dirty="0" smtClean="0"/>
              <a:t>ADR</a:t>
            </a:r>
            <a:r>
              <a:rPr lang="fa-IR" i="1" dirty="0" smtClean="0"/>
              <a:t> به ثبت رسیده ا ند. </a:t>
            </a:r>
            <a:endParaRPr lang="en-US" dirty="0" smtClean="0"/>
          </a:p>
          <a:p>
            <a:pPr marL="541782" indent="-514350" algn="justLow">
              <a:buFont typeface="+mj-lt"/>
              <a:buAutoNum type="arabicParenR"/>
            </a:pPr>
            <a:r>
              <a:rPr lang="fa-IR" dirty="0" smtClean="0"/>
              <a:t> به منظور پیشگیری از بروز این عارضه، انفوزیون وریدی هر دوز وانکومایسین تا میزان 1 گرم باید حداقل 60 دقیقه به طول انجامد. در صورت مصرف مقادیر بیش از 1 گرم باید مدت انفوزیون بیش از یک ساعت در نظر گرفته شود. </a:t>
            </a:r>
          </a:p>
          <a:p>
            <a:pPr marL="541782" lvl="0" indent="-514350" algn="justLow">
              <a:buFont typeface="+mj-lt"/>
              <a:buAutoNum type="arabicParenR"/>
            </a:pPr>
            <a:r>
              <a:rPr lang="fa-IR" dirty="0" smtClean="0"/>
              <a:t> توصیه می شود در حین انفوزیون وانکومایسین فشارخون بیمار از لحاظ بررسی افت فشار خون مورد پایش قرار گیرد.</a:t>
            </a:r>
            <a:endParaRPr lang="en-US" dirty="0" smtClean="0"/>
          </a:p>
          <a:p>
            <a:pPr marL="541782" indent="-514350" algn="justLow">
              <a:buFont typeface="+mj-lt"/>
              <a:buAutoNum type="arabicParenR"/>
            </a:pPr>
            <a:r>
              <a:rPr lang="fa-IR" dirty="0" smtClean="0"/>
              <a:t>توصیه می شود برای بیماران با سابقه ابتلا به </a:t>
            </a:r>
            <a:r>
              <a:rPr lang="en-US" dirty="0" smtClean="0"/>
              <a:t>Red-man Syndrome</a:t>
            </a:r>
            <a:r>
              <a:rPr lang="fa-IR" dirty="0" smtClean="0"/>
              <a:t> ، پیش از شروع درمان با وانکومایسین  آنتی هیستامین تجویز شود و زمان انفوزیون وانکومایسین نیز در این بیماران طولانی تر شود.</a:t>
            </a:r>
            <a:endParaRPr lang="fa-I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b="1" dirty="0" smtClean="0"/>
              <a:t>ترامادول و عوارض شدید ناشی از آن</a:t>
            </a:r>
            <a:r>
              <a:rPr lang="en-US" dirty="0" smtClean="0"/>
              <a:t/>
            </a:r>
            <a:br>
              <a:rPr lang="en-US" dirty="0" smtClean="0"/>
            </a:br>
            <a:endParaRPr lang="fa-IR" dirty="0"/>
          </a:p>
        </p:txBody>
      </p:sp>
      <p:sp>
        <p:nvSpPr>
          <p:cNvPr id="3" name="Subtitle 2"/>
          <p:cNvSpPr>
            <a:spLocks noGrp="1"/>
          </p:cNvSpPr>
          <p:nvPr>
            <p:ph type="subTitle" idx="1"/>
          </p:nvPr>
        </p:nvSpPr>
        <p:spPr>
          <a:xfrm>
            <a:off x="1432560" y="1556792"/>
            <a:ext cx="7406640" cy="5040560"/>
          </a:xfrm>
        </p:spPr>
        <p:txBody>
          <a:bodyPr>
            <a:normAutofit fontScale="77500" lnSpcReduction="20000"/>
          </a:bodyPr>
          <a:lstStyle/>
          <a:p>
            <a:pPr marL="541782" lvl="0" indent="-514350" algn="justLow">
              <a:buFont typeface="+mj-lt"/>
              <a:buAutoNum type="arabicParenR"/>
            </a:pPr>
            <a:r>
              <a:rPr lang="fa-IR" dirty="0" smtClean="0"/>
              <a:t> </a:t>
            </a:r>
            <a:r>
              <a:rPr lang="fa-IR" sz="2800" dirty="0" smtClean="0"/>
              <a:t>از ميان داروهاي مسبب عوارض گزارش شده به مرکز </a:t>
            </a:r>
            <a:r>
              <a:rPr lang="en-US" sz="2800" dirty="0" smtClean="0"/>
              <a:t>ADR</a:t>
            </a:r>
            <a:r>
              <a:rPr lang="fa-IR" sz="2800" dirty="0" smtClean="0"/>
              <a:t>، داروي ترامادول با 623 مورد گزارش، دومين رتبه را به خود اختصاص داده است. از میان عوارض ارسال شده، تهوع و استفراغ (390 مورد)، سرگیجه (196مورد)، افت شدید فشارخون (70مورد)، تشنج (68مورد) و اختلالات تنفسی (62مورد) بیشترین موارد گزارش شده می باشند. </a:t>
            </a:r>
            <a:endParaRPr lang="en-US" sz="2800" dirty="0" smtClean="0"/>
          </a:p>
          <a:p>
            <a:pPr marL="541782" indent="-514350" algn="justLow">
              <a:buFont typeface="+mj-lt"/>
              <a:buAutoNum type="arabicParenR"/>
            </a:pPr>
            <a:r>
              <a:rPr lang="fa-IR" sz="2800" dirty="0" smtClean="0"/>
              <a:t> تشنج ممکن است با مصرف دوزهای معمول (حتی با مصرف تک دوز) ترامادول رخ دهد. خطر بروز تشنج با افزایش دوز مصرفی، افزایش می یابد. همچنین </a:t>
            </a:r>
            <a:r>
              <a:rPr lang="ar-SA" sz="2800" dirty="0" smtClean="0"/>
              <a:t>خطر بروز تشنج در اثر مصرف همزمان ترامادول با مهار كننده هاي بازجذب سروتونين </a:t>
            </a:r>
            <a:r>
              <a:rPr lang="en-US" sz="2800" dirty="0" smtClean="0"/>
              <a:t>(SSRIs)</a:t>
            </a:r>
            <a:r>
              <a:rPr lang="ar-SA" sz="2800" dirty="0" smtClean="0"/>
              <a:t> ، ضد افسردگي هاي سه حلقه اي </a:t>
            </a:r>
            <a:r>
              <a:rPr lang="en-US" sz="2800" dirty="0" smtClean="0"/>
              <a:t>(TCAs)</a:t>
            </a:r>
            <a:r>
              <a:rPr lang="ar-SA" sz="2800" dirty="0" smtClean="0"/>
              <a:t>،</a:t>
            </a:r>
            <a:r>
              <a:rPr lang="fa-IR" sz="2800" dirty="0" smtClean="0"/>
              <a:t> داروهای آنتی سایکوتیک،  </a:t>
            </a:r>
            <a:r>
              <a:rPr lang="ar-SA" sz="2800" dirty="0" smtClean="0"/>
              <a:t>مهار كننده هاي مونو آمينو اكسيداز </a:t>
            </a:r>
            <a:r>
              <a:rPr lang="en-US" sz="2800" dirty="0" smtClean="0"/>
              <a:t>(MAOIs)</a:t>
            </a:r>
            <a:r>
              <a:rPr lang="ar-SA" sz="2800" dirty="0" smtClean="0"/>
              <a:t>،</a:t>
            </a:r>
            <a:r>
              <a:rPr lang="fa-IR" sz="2800" dirty="0" smtClean="0"/>
              <a:t> آگونیستهای</a:t>
            </a:r>
            <a:r>
              <a:rPr lang="ar-SA" sz="2800" dirty="0" smtClean="0"/>
              <a:t> اپيوئيد</a:t>
            </a:r>
            <a:r>
              <a:rPr lang="fa-IR" sz="2800" dirty="0" smtClean="0"/>
              <a:t>ی و سایر داروهای کاهنده آستانه تشنج</a:t>
            </a:r>
            <a:r>
              <a:rPr lang="ar-SA" sz="2800" dirty="0" smtClean="0"/>
              <a:t> افزايش مي يابد</a:t>
            </a:r>
            <a:r>
              <a:rPr lang="en-US" sz="2800" dirty="0" smtClean="0"/>
              <a:t>. </a:t>
            </a:r>
            <a:endParaRPr lang="fa-IR" sz="2800" dirty="0" smtClean="0"/>
          </a:p>
          <a:p>
            <a:pPr marL="541782" lvl="0" indent="-514350" algn="justLow">
              <a:buFont typeface="+mj-lt"/>
              <a:buAutoNum type="arabicParenR"/>
            </a:pPr>
            <a:r>
              <a:rPr lang="fa-IR" sz="2800" dirty="0" smtClean="0"/>
              <a:t> </a:t>
            </a:r>
            <a:r>
              <a:rPr lang="ar-SA" sz="2800" dirty="0" smtClean="0"/>
              <a:t>ايمني و اثر بخشي ترامادول در كودكان زير </a:t>
            </a:r>
            <a:r>
              <a:rPr lang="en-US" sz="2800" dirty="0" smtClean="0"/>
              <a:t>16 </a:t>
            </a:r>
            <a:r>
              <a:rPr lang="ar-SA" sz="2800" dirty="0" smtClean="0"/>
              <a:t>سال ثابت نشده است و مصرف آن در اين گروه سني توصيه نمي </a:t>
            </a:r>
            <a:r>
              <a:rPr lang="fa-IR" sz="2800" dirty="0" smtClean="0"/>
              <a:t>شو</a:t>
            </a:r>
            <a:r>
              <a:rPr lang="ar-SA" sz="2800" dirty="0" smtClean="0"/>
              <a:t>د</a:t>
            </a:r>
            <a:r>
              <a:rPr lang="en-US" sz="2800" dirty="0" smtClean="0"/>
              <a:t>. </a:t>
            </a:r>
          </a:p>
          <a:p>
            <a:pPr marL="541782" indent="-514350" algn="justLow">
              <a:buFont typeface="+mj-lt"/>
              <a:buAutoNum type="arabicParenR"/>
            </a:pPr>
            <a:r>
              <a:rPr lang="fa-IR" sz="2800" dirty="0" smtClean="0"/>
              <a:t> مصرف این دارو </a:t>
            </a:r>
            <a:r>
              <a:rPr lang="ar-SA" sz="2800" dirty="0" smtClean="0"/>
              <a:t>در </a:t>
            </a:r>
            <a:r>
              <a:rPr lang="fa-IR" sz="2800" dirty="0" smtClean="0"/>
              <a:t>سالمندان باید با احتیاط فراوان همراه بوده، شروع درمان با دوز حداقل باشد.</a:t>
            </a:r>
            <a:r>
              <a:rPr lang="ar-SA" sz="2800" dirty="0" smtClean="0"/>
              <a:t> زيرا در سالمندان خطر بروز عوارض </a:t>
            </a:r>
            <a:r>
              <a:rPr lang="fa-IR" sz="2800" dirty="0" smtClean="0"/>
              <a:t>این دارو</a:t>
            </a:r>
            <a:r>
              <a:rPr lang="ar-SA" sz="2800" dirty="0" smtClean="0"/>
              <a:t> بيشتر است</a:t>
            </a:r>
            <a:r>
              <a:rPr lang="en-US" sz="2800" dirty="0" smtClean="0"/>
              <a:t>. </a:t>
            </a:r>
            <a:endParaRPr lang="fa-IR"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908720"/>
            <a:ext cx="7406640" cy="1472184"/>
          </a:xfrm>
        </p:spPr>
        <p:txBody>
          <a:bodyPr>
            <a:normAutofit fontScale="90000"/>
          </a:bodyPr>
          <a:lstStyle/>
          <a:p>
            <a:pPr algn="ctr"/>
            <a:r>
              <a:rPr lang="ar-SA" b="1" dirty="0" smtClean="0"/>
              <a:t>اشتباه در تنظیم مقدار مصرف فرآورده ترکیبی آمپی سیلین/سولباکتام </a:t>
            </a:r>
            <a:r>
              <a:rPr lang="en-US" dirty="0" smtClean="0"/>
              <a:t/>
            </a:r>
            <a:br>
              <a:rPr lang="en-US" dirty="0" smtClean="0"/>
            </a:br>
            <a:endParaRPr lang="fa-IR" dirty="0"/>
          </a:p>
        </p:txBody>
      </p:sp>
      <p:sp>
        <p:nvSpPr>
          <p:cNvPr id="3" name="Subtitle 2"/>
          <p:cNvSpPr>
            <a:spLocks noGrp="1"/>
          </p:cNvSpPr>
          <p:nvPr>
            <p:ph type="subTitle" idx="1"/>
          </p:nvPr>
        </p:nvSpPr>
        <p:spPr>
          <a:xfrm>
            <a:off x="1432560" y="1850064"/>
            <a:ext cx="7406640" cy="4675280"/>
          </a:xfrm>
        </p:spPr>
        <p:txBody>
          <a:bodyPr/>
          <a:lstStyle/>
          <a:p>
            <a:pPr marL="541782" indent="-514350" algn="justLow">
              <a:buFont typeface="+mj-lt"/>
              <a:buAutoNum type="arabicParenR"/>
            </a:pPr>
            <a:r>
              <a:rPr lang="fa-IR" dirty="0" smtClean="0"/>
              <a:t> مرکز ثبت و بررسی عوارض ناخواسته داروها ( </a:t>
            </a:r>
            <a:r>
              <a:rPr lang="en-US" dirty="0" smtClean="0"/>
              <a:t>ADR</a:t>
            </a:r>
            <a:r>
              <a:rPr lang="fa-IR" dirty="0" smtClean="0"/>
              <a:t> ) گزارشی مبنی بر بروز اشتباه در محاسبه مقدار مصرف ویال آمپی سیلین/ سولباکتام با نام تجاری آمپی سول دریافت نموده است. ویال 1/5 گرمی    آمپی سول حاوی 1 گرم آمپی سیلین و 0/5 گرم سولباکتام می باشد. </a:t>
            </a:r>
            <a:endParaRPr lang="en-US" dirty="0" smtClean="0"/>
          </a:p>
          <a:p>
            <a:pPr marL="541782" indent="-514350" algn="justLow">
              <a:buFont typeface="+mj-lt"/>
              <a:buAutoNum type="arabicParenR"/>
            </a:pPr>
            <a:r>
              <a:rPr lang="fa-IR" dirty="0" smtClean="0"/>
              <a:t>بر طبق گزارش ارسالی به مرکز </a:t>
            </a:r>
            <a:r>
              <a:rPr lang="en-US" dirty="0" smtClean="0"/>
              <a:t>ADR</a:t>
            </a:r>
            <a:r>
              <a:rPr lang="fa-IR" dirty="0" smtClean="0"/>
              <a:t> ، مقدار مصرف نوشته شده برای بیمار به صورت آمپي سول 3 گرم بوده است که هنگام تزریق به بیمار به اشتباه 3 ويال 1/5 گرمي ( معادل 4/5 گرم آمپی سول) بجاي 2 ويال 1/5 گرمي ( معادل 3  گرم آمپی سول) به بيمار تزريق شده است. </a:t>
            </a:r>
            <a:endParaRPr lang="en-US" dirty="0" smtClean="0"/>
          </a:p>
          <a:p>
            <a:pPr marL="541782" lvl="0" indent="-514350" algn="justLow">
              <a:buFont typeface="+mj-lt"/>
              <a:buAutoNum type="arabicParenR"/>
            </a:pPr>
            <a:endParaRPr lang="fa-I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fa-IR" b="1" dirty="0" smtClean="0"/>
              <a:t>یافته های جدید در خصوص آسيب هاي تاندوني به دنبال مصرف فلوروکينولون ها</a:t>
            </a:r>
            <a:r>
              <a:rPr lang="en-US" dirty="0" smtClean="0"/>
              <a:t/>
            </a:r>
            <a:br>
              <a:rPr lang="en-US" dirty="0" smtClean="0"/>
            </a:br>
            <a:endParaRPr lang="fa-IR" dirty="0"/>
          </a:p>
        </p:txBody>
      </p:sp>
      <p:sp>
        <p:nvSpPr>
          <p:cNvPr id="3" name="Subtitle 2"/>
          <p:cNvSpPr>
            <a:spLocks noGrp="1"/>
          </p:cNvSpPr>
          <p:nvPr>
            <p:ph type="subTitle" idx="1"/>
          </p:nvPr>
        </p:nvSpPr>
        <p:spPr>
          <a:xfrm>
            <a:off x="1432560" y="1340768"/>
            <a:ext cx="7406640" cy="5184576"/>
          </a:xfrm>
        </p:spPr>
        <p:txBody>
          <a:bodyPr>
            <a:normAutofit fontScale="77500" lnSpcReduction="20000"/>
          </a:bodyPr>
          <a:lstStyle/>
          <a:p>
            <a:pPr marL="541782" indent="-514350" algn="justLow">
              <a:buFont typeface="+mj-lt"/>
              <a:buAutoNum type="arabicParenR"/>
            </a:pPr>
            <a:r>
              <a:rPr lang="fa-IR" sz="2700" dirty="0" smtClean="0"/>
              <a:t> از جمله داروهاي متعلق به گروه دارويي فلوروکينولون ها مي توان به سيپروفلوکساسين، اوفلوکساسين، لووفلوکساسين و نورفلوکساسين اشاره نمود.</a:t>
            </a:r>
          </a:p>
          <a:p>
            <a:pPr marL="541782" lvl="0" indent="-514350" algn="justLow">
              <a:buFont typeface="+mj-lt"/>
              <a:buAutoNum type="arabicParenR"/>
            </a:pPr>
            <a:r>
              <a:rPr lang="fa-IR" sz="2700" dirty="0" smtClean="0"/>
              <a:t> احتمال بروز التهاب يا پارگي تاندون ناشی از مصرف فلوروکینولون ها در گروه سني بالاي 60 سال، مصرف کنندگان داروهاي استروئيدي ( از جمله کورتیکواستروئیدها ) و دريافت کنندگان پيوند کليه، قلب یا ريه بیشتر از سایر بیماران مصرف کننده می باشد.</a:t>
            </a:r>
            <a:endParaRPr lang="en-US" sz="2700" dirty="0" smtClean="0"/>
          </a:p>
          <a:p>
            <a:pPr marL="541782" lvl="0" indent="-514350" algn="justLow">
              <a:buFont typeface="+mj-lt"/>
              <a:buAutoNum type="arabicParenR"/>
            </a:pPr>
            <a:r>
              <a:rPr lang="fa-IR" sz="2700" dirty="0" smtClean="0"/>
              <a:t> خطر ابتلا به آسيب هاي تاندوني الزاماً با قطع مصرف دارو از بين نمي رود و مواردی از بروز عوارض تاندوني چندين ماه پس از قطع مصرف دارو گزارش شده است. </a:t>
            </a:r>
            <a:endParaRPr lang="en-US" sz="2700" dirty="0" smtClean="0"/>
          </a:p>
          <a:p>
            <a:pPr marL="541782" lvl="0" indent="-514350" algn="justLow">
              <a:buFont typeface="+mj-lt"/>
              <a:buAutoNum type="arabicParenR"/>
            </a:pPr>
            <a:r>
              <a:rPr lang="fa-IR" sz="2700" dirty="0" smtClean="0"/>
              <a:t>می بایست به بيماران دريافت کننده فلوروکينولون ها توصیه شود که در صورت بروز علايمی مانند درد، تورم یا التهاب در ناحیه تاندونها، از حرکت و بکار گرفتن عضو تحت تاثير اجتناب نموده، مصرف دارو را  قطع نمایند و بلافاصله جهت تغيير رژيم درمانی خود با پزشک معالج تماس حاصل نمايند. </a:t>
            </a:r>
          </a:p>
          <a:p>
            <a:pPr marL="541782" indent="-514350" algn="justLow">
              <a:buFont typeface="+mj-lt"/>
              <a:buAutoNum type="arabicParenR"/>
            </a:pPr>
            <a:r>
              <a:rPr lang="fa-IR" sz="2700" dirty="0" smtClean="0"/>
              <a:t>  افزایش احتمال ابتلا به اختلالات تاندونی در بیماران خاص، مربوط به بيماراني است که فلوروکينولون ها را     به صورت سيستميک دريافت مي نمایند و بيماراني که قطره چشمي يا گوشي مصرف مي نمايند، مشمول    یافته های جدید در این خصوص نمی شوند.</a:t>
            </a:r>
            <a:endParaRPr lang="en-US" sz="2700" dirty="0" smtClean="0"/>
          </a:p>
          <a:p>
            <a:pPr marL="541782" indent="-514350" algn="justLow">
              <a:buFont typeface="+mj-lt"/>
              <a:buAutoNum type="arabicParenR"/>
            </a:pPr>
            <a:endParaRPr lang="fa-I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700950"/>
          </a:xfrm>
        </p:spPr>
        <p:txBody>
          <a:bodyPr>
            <a:normAutofit fontScale="90000"/>
          </a:bodyPr>
          <a:lstStyle/>
          <a:p>
            <a:pPr algn="ctr"/>
            <a:r>
              <a:rPr lang="ar-SA" sz="3600" b="1" dirty="0" smtClean="0"/>
              <a:t>هشدار در خصوص استفاده از بي حس کننده هاي موضعي</a:t>
            </a:r>
            <a:r>
              <a:rPr lang="en-US" dirty="0" smtClean="0"/>
              <a:t/>
            </a:r>
            <a:br>
              <a:rPr lang="en-US" dirty="0" smtClean="0"/>
            </a:br>
            <a:endParaRPr lang="fa-IR" dirty="0"/>
          </a:p>
        </p:txBody>
      </p:sp>
      <p:sp>
        <p:nvSpPr>
          <p:cNvPr id="3" name="Subtitle 2"/>
          <p:cNvSpPr>
            <a:spLocks noGrp="1"/>
          </p:cNvSpPr>
          <p:nvPr>
            <p:ph type="subTitle" idx="1"/>
          </p:nvPr>
        </p:nvSpPr>
        <p:spPr>
          <a:xfrm>
            <a:off x="1432560" y="1850064"/>
            <a:ext cx="7406640" cy="4675280"/>
          </a:xfrm>
        </p:spPr>
        <p:txBody>
          <a:bodyPr>
            <a:normAutofit fontScale="92500" lnSpcReduction="20000"/>
          </a:bodyPr>
          <a:lstStyle/>
          <a:p>
            <a:pPr marL="541782" indent="-514350" algn="justLow">
              <a:buFont typeface="+mj-lt"/>
              <a:buAutoNum type="arabicParenR"/>
            </a:pPr>
            <a:r>
              <a:rPr lang="fa-IR" dirty="0" smtClean="0"/>
              <a:t>مصرف بی حس کننده های موضعی به منظور کاهش درد در ماموگرافی و یا سایر شرایط و  تستهای  پزشکی، می تواند با عوارض جدی و تهدید کننده حیات مانند بی نظمي ضربان قلب، تشنج، مشکلات تنفسي، کوما و حتي مرگ همراه باشد که در اثر جذب سیستمیک فرآورده به دنبال استفاده در محل وسيعي از پوست يا ایجاد پوشش در محل استفاده شده، ایجاد مي شود. </a:t>
            </a:r>
          </a:p>
          <a:p>
            <a:pPr marL="541782" indent="-514350" algn="justLow">
              <a:buFont typeface="+mj-lt"/>
              <a:buAutoNum type="arabicParenR"/>
            </a:pPr>
            <a:r>
              <a:rPr lang="fa-IR" b="1" i="1" dirty="0" smtClean="0"/>
              <a:t> </a:t>
            </a:r>
            <a:r>
              <a:rPr lang="fa-IR" dirty="0" smtClean="0"/>
              <a:t> </a:t>
            </a:r>
            <a:r>
              <a:rPr lang="ar-SA" dirty="0" smtClean="0"/>
              <a:t>درجه حرارت پوست با تمرينات فيزيکي، پوشش پوست با يک پوشاننده يا استفاده از پد گرم کننده افزايش مي يابد</a:t>
            </a:r>
            <a:r>
              <a:rPr lang="en-US" dirty="0" smtClean="0"/>
              <a:t>.     </a:t>
            </a:r>
            <a:r>
              <a:rPr lang="ar-SA" dirty="0" smtClean="0"/>
              <a:t> تحت اين شرايط، مقدار داروي بي حس کننده که به جريان خون راه مي يابد، غير قابل پيش بيني شده، ممکن است به حدي برسد که عوارض تهديد کننده حيات ايجاد نمايد</a:t>
            </a:r>
            <a:r>
              <a:rPr lang="en-US" dirty="0" smtClean="0"/>
              <a:t>.</a:t>
            </a:r>
          </a:p>
          <a:p>
            <a:pPr marL="541782" lvl="0" indent="-514350" algn="justLow">
              <a:buFont typeface="+mj-lt"/>
              <a:buAutoNum type="arabicParenR"/>
            </a:pPr>
            <a:r>
              <a:rPr lang="en-US" dirty="0" smtClean="0"/>
              <a:t> </a:t>
            </a:r>
            <a:r>
              <a:rPr lang="ar-SA" dirty="0" smtClean="0"/>
              <a:t>در صورت استفاده از بي حس کننده هاي موضعي به هر دليل، مصرف فرآورده بايستي به منطقه درد محدود شود</a:t>
            </a:r>
            <a:r>
              <a:rPr lang="en-US" dirty="0" smtClean="0"/>
              <a:t>.</a:t>
            </a:r>
          </a:p>
          <a:p>
            <a:pPr marL="541782" indent="-514350" algn="justLow">
              <a:buFont typeface="+mj-lt"/>
              <a:buAutoNum type="arabicParenR"/>
            </a:pPr>
            <a:r>
              <a:rPr lang="ar-SA" dirty="0" smtClean="0"/>
              <a:t>بي حس کننده هاي موضعي نبايد بر روي پوست تحريک شده يا آسيب ديده استفاده شوند</a:t>
            </a:r>
            <a:r>
              <a:rPr lang="en-US" dirty="0" smtClean="0"/>
              <a:t>.</a:t>
            </a:r>
            <a:endParaRPr lang="fa-I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548680"/>
            <a:ext cx="7406640" cy="6120680"/>
          </a:xfrm>
        </p:spPr>
        <p:txBody>
          <a:bodyPr>
            <a:normAutofit fontScale="92500" lnSpcReduction="10000"/>
          </a:bodyPr>
          <a:lstStyle/>
          <a:p>
            <a:pPr algn="just">
              <a:buFont typeface="Wingdings" pitchFamily="2" charset="2"/>
              <a:buChar char="q"/>
            </a:pPr>
            <a:r>
              <a:rPr lang="fa-IR" dirty="0" smtClean="0"/>
              <a:t> در دو مطالعه بزرگ در سال های 1984 و 1992 در آمریکا مشاهده شد که به ترتیب 2/9% و 3/7% بیماران بستری در بیمارستان ها در معرض بروز عوارض دارویی قرار دارند. که به ترتیب 58% و 53% از این موارد قابل پیشگیری بوده اند.</a:t>
            </a:r>
          </a:p>
          <a:p>
            <a:pPr algn="just"/>
            <a:endParaRPr lang="fa-IR" dirty="0" smtClean="0"/>
          </a:p>
          <a:p>
            <a:pPr algn="just">
              <a:buFont typeface="Wingdings" pitchFamily="2" charset="2"/>
              <a:buChar char="q"/>
            </a:pPr>
            <a:r>
              <a:rPr lang="fa-IR" dirty="0" smtClean="0"/>
              <a:t> در یک مطالعه انجام گرفته در آمریکا مشخص گردید از هر 1000 دستور دارویی 3/99 مورد اشتباه اتفاق می افتد.</a:t>
            </a:r>
          </a:p>
          <a:p>
            <a:pPr algn="just"/>
            <a:endParaRPr lang="fa-IR" dirty="0" smtClean="0"/>
          </a:p>
          <a:p>
            <a:pPr algn="just">
              <a:buFont typeface="Wingdings" pitchFamily="2" charset="2"/>
              <a:buChar char="q"/>
            </a:pPr>
            <a:r>
              <a:rPr lang="fa-IR" dirty="0" smtClean="0"/>
              <a:t> مطابق گزارشی در سال 1999 اشتباهات داروپزشکی باعث 7000 مورد مرگ در هر سال می گردد و هزینه بیمارستانی که بابت آن به سیستم تحمیل می شود حدود 2 بیلیون دلار تخمین زده می شود در حالی که آمار مرگ ناشی از اتفاقات محیط کار 6000 مورد در سال است.</a:t>
            </a:r>
          </a:p>
          <a:p>
            <a:pPr algn="just"/>
            <a:endParaRPr lang="fa-IR" dirty="0" smtClean="0"/>
          </a:p>
          <a:p>
            <a:pPr algn="just">
              <a:buFont typeface="Wingdings" pitchFamily="2" charset="2"/>
              <a:buChar char="q"/>
            </a:pPr>
            <a:r>
              <a:rPr lang="fa-IR" dirty="0" smtClean="0"/>
              <a:t> مطابق آخرین آمار کشور آمریکا مرگ و میر سالانه ناشی از ایدز در این کشور 16516 نفر، سرطان سینه 42297 نفر،تصادفات بزرگراهی 43458 مورد در حالیکه در مورد اشتباهات دارویی 100000 مورد گزارش شده است.</a:t>
            </a:r>
            <a:endParaRPr lang="fa-I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SA" b="1" dirty="0" smtClean="0"/>
              <a:t>هالوپریدول و خطر ایجاد عوارض شدید قلبی</a:t>
            </a:r>
            <a:r>
              <a:rPr lang="en-US" dirty="0" smtClean="0"/>
              <a:t/>
            </a:r>
            <a:br>
              <a:rPr lang="en-US" dirty="0" smtClean="0"/>
            </a:br>
            <a:endParaRPr lang="fa-IR" dirty="0"/>
          </a:p>
        </p:txBody>
      </p:sp>
      <p:sp>
        <p:nvSpPr>
          <p:cNvPr id="3" name="Subtitle 2"/>
          <p:cNvSpPr>
            <a:spLocks noGrp="1"/>
          </p:cNvSpPr>
          <p:nvPr>
            <p:ph type="subTitle" idx="1"/>
          </p:nvPr>
        </p:nvSpPr>
        <p:spPr>
          <a:xfrm>
            <a:off x="1432560" y="1850064"/>
            <a:ext cx="7406640" cy="4387248"/>
          </a:xfrm>
        </p:spPr>
        <p:txBody>
          <a:bodyPr>
            <a:normAutofit lnSpcReduction="10000"/>
          </a:bodyPr>
          <a:lstStyle/>
          <a:p>
            <a:pPr marL="541782" indent="-514350" algn="justLow">
              <a:buFont typeface="+mj-lt"/>
              <a:buAutoNum type="arabicParenR"/>
            </a:pPr>
            <a:r>
              <a:rPr lang="ar-SA" b="1" i="1" dirty="0" smtClean="0"/>
              <a:t> </a:t>
            </a:r>
            <a:r>
              <a:rPr lang="ar-SA" i="1" dirty="0" smtClean="0"/>
              <a:t>بیماران تحت درمان با هالوپریدول،</a:t>
            </a:r>
            <a:r>
              <a:rPr lang="fa-IR" i="1" dirty="0" smtClean="0"/>
              <a:t> بخصوص در صورت تزریق وریدی و یا مصرف مقادیر بالاتر از دوز معمول این فرآورده، </a:t>
            </a:r>
            <a:r>
              <a:rPr lang="ar-SA" i="1" dirty="0" smtClean="0"/>
              <a:t>در معرض </a:t>
            </a:r>
            <a:r>
              <a:rPr lang="fa-IR" i="1" dirty="0" smtClean="0"/>
              <a:t>خطر</a:t>
            </a:r>
            <a:r>
              <a:rPr lang="ar-SA" i="1" dirty="0" smtClean="0"/>
              <a:t> عوارض شدید قلبی مانند مرگ ناگهانی، سندرم</a:t>
            </a:r>
            <a:r>
              <a:rPr lang="en-US" i="1" dirty="0" err="1" smtClean="0"/>
              <a:t>Torsade</a:t>
            </a:r>
            <a:r>
              <a:rPr lang="en-US" i="1" dirty="0" smtClean="0"/>
              <a:t> de Pointes  </a:t>
            </a:r>
            <a:r>
              <a:rPr lang="ar-SA" i="1" dirty="0" smtClean="0"/>
              <a:t>و طولانی شدن</a:t>
            </a:r>
            <a:r>
              <a:rPr lang="fa-IR" i="1" dirty="0" smtClean="0"/>
              <a:t> فاصله </a:t>
            </a:r>
            <a:r>
              <a:rPr lang="en-US" i="1" dirty="0" smtClean="0"/>
              <a:t>QT </a:t>
            </a:r>
            <a:r>
              <a:rPr lang="fa-IR" i="1" dirty="0" smtClean="0"/>
              <a:t>می باشند.</a:t>
            </a:r>
            <a:endParaRPr lang="en-US" dirty="0" smtClean="0"/>
          </a:p>
          <a:p>
            <a:pPr marL="541782" indent="-514350" algn="justLow">
              <a:buFont typeface="+mj-lt"/>
              <a:buAutoNum type="arabicParenR"/>
            </a:pPr>
            <a:r>
              <a:rPr lang="ar-SA" dirty="0" smtClean="0"/>
              <a:t>شواهد بالینی نشان می دهد که  مصرف  </a:t>
            </a:r>
            <a:r>
              <a:rPr lang="en-US" dirty="0" smtClean="0"/>
              <a:t>Off-Label</a:t>
            </a:r>
            <a:r>
              <a:rPr lang="ar-SA" dirty="0" smtClean="0"/>
              <a:t> این فرآورده به صورت تزریق وریدی نیز نسبتا شایع می باشد</a:t>
            </a:r>
            <a:r>
              <a:rPr lang="en-US" dirty="0" smtClean="0"/>
              <a:t>.</a:t>
            </a:r>
            <a:r>
              <a:rPr lang="ar-SA" dirty="0" smtClean="0"/>
              <a:t> لذا این سازمان، تزریق وریدی هالوپریدول دکانوات را ممنوع اعلام نموده است و در رابطه با سایر املاح هالوپریدول</a:t>
            </a:r>
            <a:r>
              <a:rPr lang="fa-IR" dirty="0" smtClean="0"/>
              <a:t> (لاکتات) </a:t>
            </a:r>
            <a:r>
              <a:rPr lang="ar-SA" dirty="0" smtClean="0"/>
              <a:t> نیز توصیه نموده است که حتی الامکان از تزریق وریدی فرآورده خودداری شود</a:t>
            </a:r>
            <a:r>
              <a:rPr lang="fa-IR" dirty="0" smtClean="0"/>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0"/>
            <a:ext cx="7406640" cy="1412776"/>
          </a:xfrm>
        </p:spPr>
        <p:txBody>
          <a:bodyPr>
            <a:normAutofit/>
          </a:bodyPr>
          <a:lstStyle/>
          <a:p>
            <a:pPr algn="ctr"/>
            <a:r>
              <a:rPr lang="ar-SA" sz="3200" b="1" dirty="0" smtClean="0"/>
              <a:t>هشدار در خصوص عوارض شديد ناشي از مصرف داروهاي تزريقي</a:t>
            </a:r>
            <a:endParaRPr lang="fa-IR" sz="3200" dirty="0"/>
          </a:p>
        </p:txBody>
      </p:sp>
      <p:sp>
        <p:nvSpPr>
          <p:cNvPr id="3" name="Subtitle 2"/>
          <p:cNvSpPr>
            <a:spLocks noGrp="1"/>
          </p:cNvSpPr>
          <p:nvPr>
            <p:ph type="subTitle" idx="1"/>
          </p:nvPr>
        </p:nvSpPr>
        <p:spPr>
          <a:xfrm>
            <a:off x="1432560" y="1850064"/>
            <a:ext cx="7406640" cy="4819296"/>
          </a:xfrm>
        </p:spPr>
        <p:txBody>
          <a:bodyPr>
            <a:normAutofit fontScale="85000" lnSpcReduction="10000"/>
          </a:bodyPr>
          <a:lstStyle/>
          <a:p>
            <a:pPr marL="541782" indent="-514350" algn="justLow">
              <a:buFont typeface="+mj-lt"/>
              <a:buAutoNum type="arabicParenR"/>
            </a:pPr>
            <a:r>
              <a:rPr lang="fa-IR" dirty="0" smtClean="0"/>
              <a:t> </a:t>
            </a:r>
            <a:r>
              <a:rPr lang="fa-IR" i="1" dirty="0" smtClean="0"/>
              <a:t>بیش از 50% عوارض به ثبت رسیده در مرکز </a:t>
            </a:r>
            <a:r>
              <a:rPr lang="en-US" i="1" dirty="0" smtClean="0"/>
              <a:t>ADR</a:t>
            </a:r>
            <a:r>
              <a:rPr lang="fa-IR" i="1" dirty="0" smtClean="0"/>
              <a:t> ناشی از مصرف داروهای تزریقی بوده است که در بسیاری از موارد با رعایت نکات لازم هنگام تجویز یا تزریق داروهای تزریقی، قابل پیشگیری تشخیص داده شده است. لذا اجتناب از تجویز و تزریق غیرضروری داروهای تزریقی می تواند در کاهش بروز عوارض دارویی موثر باشد. </a:t>
            </a:r>
            <a:endParaRPr lang="en-US" dirty="0" smtClean="0"/>
          </a:p>
          <a:p>
            <a:pPr marL="541782" lvl="0" indent="-514350" algn="justLow">
              <a:buFont typeface="+mj-lt"/>
              <a:buAutoNum type="arabicParenR"/>
            </a:pPr>
            <a:r>
              <a:rPr lang="fa-IR" dirty="0" smtClean="0"/>
              <a:t> </a:t>
            </a:r>
            <a:r>
              <a:rPr lang="ar-SA" dirty="0" smtClean="0"/>
              <a:t>اثربخشي داروهاي تزريقي لزوماًً بيشتر از داروهاي خوراکي نيست، لذا در مواردي که امکان استفاده از اشکال غير تزريقي داروها وجود دارد، از تجويز فرآورده هاي تزريقي اجتناب نماييد</a:t>
            </a:r>
            <a:r>
              <a:rPr lang="en-US" dirty="0" smtClean="0"/>
              <a:t>.</a:t>
            </a:r>
          </a:p>
          <a:p>
            <a:pPr marL="541782" lvl="0" indent="-514350" algn="justLow">
              <a:buFont typeface="+mj-lt"/>
              <a:buAutoNum type="arabicParenR"/>
            </a:pPr>
            <a:r>
              <a:rPr lang="fa-IR" dirty="0" smtClean="0"/>
              <a:t> </a:t>
            </a:r>
            <a:r>
              <a:rPr lang="ar-SA" dirty="0" smtClean="0"/>
              <a:t>به هنگام تجويز يا تزريق يک داروي تزريقي، حتماً در رابطه با سابقه ابتلا به هرگونه عارضه دارويي نسبت به داروي مورد نظر از بيمار سوال فرماييد زيرا بروز مجدد آن عارضه مي تواند کشنده يا تهديدکننده حيات باشد</a:t>
            </a:r>
            <a:r>
              <a:rPr lang="en-US" dirty="0" smtClean="0"/>
              <a:t>.</a:t>
            </a:r>
          </a:p>
          <a:p>
            <a:pPr marL="541782" lvl="0" indent="-514350" algn="justLow">
              <a:buFont typeface="+mj-lt"/>
              <a:buAutoNum type="arabicParenR"/>
            </a:pPr>
            <a:r>
              <a:rPr lang="ar-SA" dirty="0" smtClean="0"/>
              <a:t>هنگام تحويل يا تزريق داروهاي تزريقي، حتماً نام فرآورده را مجدداً از روي برچسب فرآورده بخوانيد تا از تزريق اشتباهي فرآورده ديگر پيشگيري شود</a:t>
            </a:r>
            <a:r>
              <a:rPr lang="en-US" dirty="0" smtClean="0"/>
              <a:t>.</a:t>
            </a:r>
          </a:p>
          <a:p>
            <a:pPr marL="541782" indent="-514350" algn="justLow">
              <a:buFont typeface="+mj-lt"/>
              <a:buAutoNum type="arabicParenR"/>
            </a:pPr>
            <a:endParaRPr lang="fa-I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124886"/>
          </a:xfrm>
        </p:spPr>
        <p:txBody>
          <a:bodyPr/>
          <a:lstStyle/>
          <a:p>
            <a:pPr algn="ctr"/>
            <a:r>
              <a:rPr lang="ar-SA" b="1" dirty="0" smtClean="0"/>
              <a:t>متوکلوپراميد و عوارض اکستراپيراميدال</a:t>
            </a:r>
            <a:endParaRPr lang="fa-IR" dirty="0"/>
          </a:p>
        </p:txBody>
      </p:sp>
      <p:sp>
        <p:nvSpPr>
          <p:cNvPr id="3" name="Subtitle 2"/>
          <p:cNvSpPr>
            <a:spLocks noGrp="1"/>
          </p:cNvSpPr>
          <p:nvPr>
            <p:ph type="subTitle" idx="1"/>
          </p:nvPr>
        </p:nvSpPr>
        <p:spPr>
          <a:xfrm>
            <a:off x="1432560" y="1850064"/>
            <a:ext cx="7406640" cy="4675280"/>
          </a:xfrm>
        </p:spPr>
        <p:txBody>
          <a:bodyPr>
            <a:normAutofit fontScale="85000" lnSpcReduction="20000"/>
          </a:bodyPr>
          <a:lstStyle/>
          <a:p>
            <a:pPr marL="541782" lvl="0" indent="-514350" algn="justLow">
              <a:buFont typeface="+mj-lt"/>
              <a:buAutoNum type="arabicParenR"/>
            </a:pPr>
            <a:r>
              <a:rPr lang="fa-IR" dirty="0" smtClean="0"/>
              <a:t> شايعترين علت اختلالات حرکتي ناشي از مصرف دارو مي باشد. لازم به ذکر است که در حدود 20٪ بيماران بيش از سه ماه از داروي متوکلوپراميد استفاده نموده اند</a:t>
            </a:r>
            <a:r>
              <a:rPr lang="fa-IR" baseline="30000" dirty="0" smtClean="0"/>
              <a:t>.</a:t>
            </a:r>
            <a:endParaRPr lang="en-US" dirty="0" smtClean="0"/>
          </a:p>
          <a:p>
            <a:pPr marL="541782" lvl="0" indent="-514350" algn="justLow">
              <a:buFont typeface="+mj-lt"/>
              <a:buAutoNum type="arabicParenR"/>
            </a:pPr>
            <a:r>
              <a:rPr lang="fa-IR" dirty="0" smtClean="0"/>
              <a:t>وقوع عوارض اکستراپيراميدال در کودکان، بزرگسالان جوان و متعاقب تزريق وريدي دوزهاي بالاي دارو شايع تر مي باشد، اگرچه ممکن است در تمامي گروه هاي سني، در هر دوز مصرفي و با مصرف خوراکی دارو نیز رخ دهد. </a:t>
            </a:r>
            <a:endParaRPr lang="en-US" dirty="0" smtClean="0"/>
          </a:p>
          <a:p>
            <a:pPr marL="541782" lvl="0" indent="-514350" algn="justLow">
              <a:buFont typeface="+mj-lt"/>
              <a:buAutoNum type="arabicParenR"/>
            </a:pPr>
            <a:r>
              <a:rPr lang="fa-IR" dirty="0" smtClean="0"/>
              <a:t>عوارض اکستراپيراميدال معمولاً طي 24 الي 48 ساعت از شروع درمان با متوکلوپراميد رخ مي دهد و معمولاً به فاصله 24 ساعت از قطع مصرف دارو، کاهش مي يابد. اغلب بيماران مبتلا به اين عوارض، به سرعت به درمان با ديازپام يا يک داروي با عملکرد آنتي کولينرژيک مانند ديفن هيدرامين يا بنزتروپين پاسخ مثبت مي دهند.</a:t>
            </a:r>
          </a:p>
          <a:p>
            <a:pPr marL="541782" indent="-514350" algn="justLow">
              <a:buFont typeface="+mj-lt"/>
              <a:buAutoNum type="arabicParenR"/>
            </a:pPr>
            <a:r>
              <a:rPr lang="fa-IR" dirty="0" smtClean="0"/>
              <a:t> مصرف متوکلوپرامید در کودکان باید با احتیاط فراوان صورت پذیرد زیرا فراوانی وقوع عوارض اکستراپیرامیدال در این گروه سنی افزایش می یابد.</a:t>
            </a:r>
            <a:endParaRPr lang="en-US" dirty="0" smtClean="0"/>
          </a:p>
          <a:p>
            <a:pPr marL="541782" indent="-514350" algn="justLow">
              <a:buFont typeface="+mj-lt"/>
              <a:buAutoNum type="arabicParenR"/>
            </a:pPr>
            <a:endParaRPr lang="fa-I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268902"/>
          </a:xfrm>
        </p:spPr>
        <p:txBody>
          <a:bodyPr/>
          <a:lstStyle/>
          <a:p>
            <a:pPr algn="ctr"/>
            <a:r>
              <a:rPr lang="ar-SA" b="1" dirty="0" smtClean="0"/>
              <a:t>فنی توئین و عوارض شدید پوستی</a:t>
            </a:r>
            <a:endParaRPr lang="fa-IR" dirty="0"/>
          </a:p>
        </p:txBody>
      </p:sp>
      <p:sp>
        <p:nvSpPr>
          <p:cNvPr id="3" name="Subtitle 2"/>
          <p:cNvSpPr>
            <a:spLocks noGrp="1"/>
          </p:cNvSpPr>
          <p:nvPr>
            <p:ph type="subTitle" idx="1"/>
          </p:nvPr>
        </p:nvSpPr>
        <p:spPr>
          <a:xfrm>
            <a:off x="1432560" y="1850064"/>
            <a:ext cx="7406640" cy="4675280"/>
          </a:xfrm>
        </p:spPr>
        <p:txBody>
          <a:bodyPr>
            <a:normAutofit fontScale="92500" lnSpcReduction="10000"/>
          </a:bodyPr>
          <a:lstStyle/>
          <a:p>
            <a:pPr marL="541782" indent="-514350" algn="justLow">
              <a:buFont typeface="+mj-lt"/>
              <a:buAutoNum type="arabicParenR"/>
            </a:pPr>
            <a:r>
              <a:rPr lang="fa-IR" dirty="0" smtClean="0"/>
              <a:t>5 تا 10 درصد بیماران مصرف کننده فنی توئین دچار واکنشهای پوستی ناشی از این دارو می شوند. ضایعات پوستی اغلب به صورت شبه سرخک، شبه مخملک یا کهیر بوده و در اکثر موارد همراه با خارش می باشند. </a:t>
            </a:r>
          </a:p>
          <a:p>
            <a:pPr marL="541782" lvl="0" indent="-514350" algn="justLow">
              <a:buFont typeface="+mj-lt"/>
              <a:buAutoNum type="arabicParenR"/>
            </a:pPr>
            <a:r>
              <a:rPr lang="fa-IR" dirty="0" smtClean="0"/>
              <a:t>  در ميان 132 مورد گزارش سندرم استيونس جانسون ناشي از داروها که در مرکز  </a:t>
            </a:r>
            <a:r>
              <a:rPr lang="en-US" dirty="0" smtClean="0"/>
              <a:t>ADR</a:t>
            </a:r>
            <a:r>
              <a:rPr lang="fa-IR" dirty="0" smtClean="0"/>
              <a:t> به ثبت رسیده است، داروي فني توئين مسبب 10 مورد از اين موارد بوده که در 1 مورد منجر به مرگ بيمار شده است. همچنين از تعداد 16 مورد نکروليز اپيدرمي سمي ناشي از داروها که به مرکز </a:t>
            </a:r>
            <a:r>
              <a:rPr lang="en-US" dirty="0" smtClean="0"/>
              <a:t>ADR</a:t>
            </a:r>
            <a:r>
              <a:rPr lang="fa-IR" dirty="0" smtClean="0"/>
              <a:t> گزارش شده است، 2 مورد ناشی از مصرف فني توئين بوده است که در 1 مورد منجر به فوت بيمار شده است.</a:t>
            </a:r>
            <a:endParaRPr lang="en-US" dirty="0" smtClean="0"/>
          </a:p>
          <a:p>
            <a:pPr marL="541782" indent="-514350" algn="justLow">
              <a:buFont typeface="+mj-lt"/>
              <a:buAutoNum type="arabicParenR"/>
            </a:pPr>
            <a:r>
              <a:rPr lang="fa-IR" dirty="0" smtClean="0"/>
              <a:t> در صورت بروز راش پوستي در طول درمان با فني توئين، مصرف دارو می بایست قطع شود. </a:t>
            </a:r>
            <a:endParaRPr lang="fa-I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b="1" dirty="0" smtClean="0"/>
              <a:t>داروهاي ضد صرع و افزايش خطر افکار يا رفتار خودکشي</a:t>
            </a:r>
            <a:endParaRPr lang="fa-IR" dirty="0"/>
          </a:p>
        </p:txBody>
      </p:sp>
      <p:sp>
        <p:nvSpPr>
          <p:cNvPr id="3" name="Subtitle 2"/>
          <p:cNvSpPr>
            <a:spLocks noGrp="1"/>
          </p:cNvSpPr>
          <p:nvPr>
            <p:ph type="subTitle" idx="1"/>
          </p:nvPr>
        </p:nvSpPr>
        <p:spPr>
          <a:xfrm>
            <a:off x="1432560" y="1850064"/>
            <a:ext cx="7406640" cy="4747288"/>
          </a:xfrm>
        </p:spPr>
        <p:txBody>
          <a:bodyPr>
            <a:normAutofit fontScale="92500"/>
          </a:bodyPr>
          <a:lstStyle/>
          <a:p>
            <a:pPr marL="541782" lvl="0" indent="-514350" algn="justLow">
              <a:buFont typeface="+mj-lt"/>
              <a:buAutoNum type="arabicParenR"/>
            </a:pPr>
            <a:r>
              <a:rPr lang="fa-IR" dirty="0" smtClean="0"/>
              <a:t> </a:t>
            </a:r>
            <a:r>
              <a:rPr lang="ar-SA" dirty="0" smtClean="0"/>
              <a:t>افزايش خطر افکار يا رفتار خودکشي درمورد يازده داروي ضد صرع مورد مطالعه و تاييد قرار گرفته است</a:t>
            </a:r>
            <a:r>
              <a:rPr lang="en-US" dirty="0" smtClean="0"/>
              <a:t>. </a:t>
            </a:r>
          </a:p>
          <a:p>
            <a:pPr marL="541782" lvl="0" indent="-514350" algn="justLow">
              <a:buFont typeface="+mj-lt"/>
              <a:buAutoNum type="arabicParenR"/>
            </a:pPr>
            <a:r>
              <a:rPr lang="ar-SA" dirty="0" smtClean="0"/>
              <a:t>يازده داروي مورد مطالعه شامل کاربامازپين، فلبامات، گاباپنتين، لاموتريژين، لوتيراستام، اکس کاربامازپين، پرگابالاين، تباگابين، توپيرامات، والپروات و زونيساميد مي باشد</a:t>
            </a:r>
            <a:r>
              <a:rPr lang="en-US" dirty="0" smtClean="0"/>
              <a:t>.</a:t>
            </a:r>
          </a:p>
          <a:p>
            <a:pPr marL="541782" lvl="0" indent="-514350" algn="justLow">
              <a:buFont typeface="+mj-lt"/>
              <a:buAutoNum type="arabicParenR"/>
            </a:pPr>
            <a:r>
              <a:rPr lang="ar-SA" dirty="0" smtClean="0"/>
              <a:t>در آناليز انجام شده توسط </a:t>
            </a:r>
            <a:r>
              <a:rPr lang="en-US" dirty="0" smtClean="0"/>
              <a:t>FDA</a:t>
            </a:r>
            <a:r>
              <a:rPr lang="ar-SA" dirty="0" smtClean="0"/>
              <a:t> نشان داده شده است که بيماران دريافت کننده داروهاي ضد صرع تقريباً  دو برابر بيماران دريافت کننده پلاسبو دچار افکار يا رفتارهاي خودکشي شده اند</a:t>
            </a:r>
            <a:r>
              <a:rPr lang="en-US" dirty="0" smtClean="0"/>
              <a:t>. </a:t>
            </a:r>
          </a:p>
          <a:p>
            <a:pPr marL="541782" lvl="0" indent="-514350" algn="justLow">
              <a:buFont typeface="+mj-lt"/>
              <a:buAutoNum type="arabicParenR"/>
            </a:pPr>
            <a:r>
              <a:rPr lang="ar-SA" dirty="0" smtClean="0"/>
              <a:t>افزايش خطر افکار يا رفتار خودکشي ممکن است طي مدت يک هفته پس از شروع مصرف داروهاي ضد صرع آغاز شود، لذا توجه ويژه به اين امر از همان ابتداي مصرف داروهاي ضد صرع ضروري است</a:t>
            </a:r>
            <a:r>
              <a:rPr lang="en-US" dirty="0" smtClean="0"/>
              <a:t>. </a:t>
            </a:r>
          </a:p>
          <a:p>
            <a:pPr marL="541782" indent="-514350" algn="justLow">
              <a:buFont typeface="+mj-lt"/>
              <a:buAutoNum type="arabicParenR"/>
            </a:pPr>
            <a:endParaRPr lang="fa-I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SA" b="1" dirty="0" smtClean="0"/>
              <a:t>هشدار در خصوص تزريق وريدي رانيتيدين</a:t>
            </a:r>
            <a:r>
              <a:rPr lang="en-US" dirty="0" smtClean="0"/>
              <a:t/>
            </a:r>
            <a:br>
              <a:rPr lang="en-US" dirty="0" smtClean="0"/>
            </a:br>
            <a:endParaRPr lang="fa-IR" dirty="0"/>
          </a:p>
        </p:txBody>
      </p:sp>
      <p:sp>
        <p:nvSpPr>
          <p:cNvPr id="3" name="Subtitle 2"/>
          <p:cNvSpPr>
            <a:spLocks noGrp="1"/>
          </p:cNvSpPr>
          <p:nvPr>
            <p:ph type="subTitle" idx="1"/>
          </p:nvPr>
        </p:nvSpPr>
        <p:spPr>
          <a:xfrm>
            <a:off x="1432560" y="1850064"/>
            <a:ext cx="7406640" cy="4747288"/>
          </a:xfrm>
        </p:spPr>
        <p:txBody>
          <a:bodyPr/>
          <a:lstStyle/>
          <a:p>
            <a:pPr marL="541782" indent="-514350" algn="justLow">
              <a:buFont typeface="+mj-lt"/>
              <a:buAutoNum type="arabicParenR"/>
            </a:pPr>
            <a:r>
              <a:rPr lang="fa-IR" dirty="0" smtClean="0"/>
              <a:t>داروي رانيتيدين بايد پيش از تزريق وريدي، مطابق با مندرجات بروشور مربوطه، با محلولهای سازگار رقيق شود.        هم چنین رعایت سرعت و مدت زمان تزریق فرآورده به منظور پیشگیری از بروز عوارض دارویی ضروری است.  </a:t>
            </a:r>
            <a:endParaRPr lang="en-US" dirty="0" smtClean="0"/>
          </a:p>
          <a:p>
            <a:pPr marL="541782" indent="-514350" algn="justLow">
              <a:buFont typeface="+mj-lt"/>
              <a:buAutoNum type="arabicParenR"/>
            </a:pPr>
            <a:r>
              <a:rPr lang="fa-IR" dirty="0" smtClean="0"/>
              <a:t>مرکز </a:t>
            </a:r>
            <a:r>
              <a:rPr lang="en-US" dirty="0" smtClean="0"/>
              <a:t>ADR</a:t>
            </a:r>
            <a:r>
              <a:rPr lang="fa-IR" dirty="0" smtClean="0"/>
              <a:t> تاکنون تعداد 58 مورد گزارش عارضه متعاقب تزريق داروي رانيتيدين دريافت نموده است. اين گزارشها عمدتاً مشتمل بر عوارضی مانند کهير، خارش، ضايعات پوستي، اختلالات تنفسي، واکنشهاي آنافيلاکسي و شبه آنافيلاکسي مي باشد. </a:t>
            </a:r>
            <a:endParaRPr lang="fa-I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700950"/>
          </a:xfrm>
        </p:spPr>
        <p:txBody>
          <a:bodyPr>
            <a:normAutofit fontScale="90000"/>
          </a:bodyPr>
          <a:lstStyle/>
          <a:p>
            <a:pPr algn="ctr"/>
            <a:r>
              <a:rPr lang="fa-IR" b="1" dirty="0" smtClean="0"/>
              <a:t>عوارض کشنده ناشی از مصرف فرآورده تقلبی کاهنده وزن </a:t>
            </a:r>
            <a:r>
              <a:rPr lang="en-US" b="1" dirty="0" smtClean="0"/>
              <a:t>(</a:t>
            </a:r>
            <a:r>
              <a:rPr lang="en-US" b="1" dirty="0" err="1" smtClean="0"/>
              <a:t>SuperSlim</a:t>
            </a:r>
            <a:r>
              <a:rPr lang="en-US" b="1" dirty="0" smtClean="0"/>
              <a:t>)</a:t>
            </a:r>
            <a:r>
              <a:rPr lang="en-US" dirty="0" smtClean="0"/>
              <a:t/>
            </a:r>
            <a:br>
              <a:rPr lang="en-US" dirty="0" smtClean="0"/>
            </a:br>
            <a:endParaRPr lang="fa-IR" dirty="0"/>
          </a:p>
        </p:txBody>
      </p:sp>
      <p:sp>
        <p:nvSpPr>
          <p:cNvPr id="3" name="Subtitle 2"/>
          <p:cNvSpPr>
            <a:spLocks noGrp="1"/>
          </p:cNvSpPr>
          <p:nvPr>
            <p:ph type="subTitle" idx="1"/>
          </p:nvPr>
        </p:nvSpPr>
        <p:spPr>
          <a:xfrm>
            <a:off x="1432560" y="1850064"/>
            <a:ext cx="7406640" cy="4819296"/>
          </a:xfrm>
        </p:spPr>
        <p:txBody>
          <a:bodyPr>
            <a:normAutofit fontScale="92500" lnSpcReduction="10000"/>
          </a:bodyPr>
          <a:lstStyle/>
          <a:p>
            <a:pPr marL="541782" indent="-514350" algn="just">
              <a:buFont typeface="+mj-lt"/>
              <a:buAutoNum type="arabicParenR"/>
            </a:pPr>
            <a:r>
              <a:rPr lang="ar-SA" dirty="0" smtClean="0"/>
              <a:t>براساس بررسی های </a:t>
            </a:r>
            <a:r>
              <a:rPr lang="en-US" dirty="0" smtClean="0"/>
              <a:t>FDA</a:t>
            </a:r>
            <a:r>
              <a:rPr lang="ar-SA" dirty="0" smtClean="0"/>
              <a:t>، ترکیبات فعال دارویی در این فرآورده های کاهنده وزن، شامل سیبوترامین، ریمونابات، فنی توئین </a:t>
            </a:r>
            <a:r>
              <a:rPr lang="en-US" dirty="0" smtClean="0"/>
              <a:t>)</a:t>
            </a:r>
            <a:r>
              <a:rPr lang="ar-SA" dirty="0" smtClean="0"/>
              <a:t>یک داروی ضد تشنج</a:t>
            </a:r>
            <a:r>
              <a:rPr lang="en-US" dirty="0" smtClean="0"/>
              <a:t>(</a:t>
            </a:r>
            <a:r>
              <a:rPr lang="ar-SA" dirty="0" smtClean="0"/>
              <a:t>،     فنل فتالئین </a:t>
            </a:r>
            <a:r>
              <a:rPr lang="en-US" dirty="0" smtClean="0"/>
              <a:t>)</a:t>
            </a:r>
            <a:r>
              <a:rPr lang="ar-SA" dirty="0" smtClean="0"/>
              <a:t>محلول مورد استفاده در آزمایشهای شیمیایی و مادة مشکوک به ایجاد سرطان</a:t>
            </a:r>
            <a:r>
              <a:rPr lang="en-US" dirty="0" smtClean="0"/>
              <a:t>( </a:t>
            </a:r>
            <a:r>
              <a:rPr lang="ar-SA" dirty="0" smtClean="0"/>
              <a:t>و بومتانی</a:t>
            </a:r>
            <a:r>
              <a:rPr lang="fa-IR" dirty="0" smtClean="0"/>
              <a:t>د</a:t>
            </a:r>
            <a:r>
              <a:rPr lang="ar-SA" dirty="0" smtClean="0"/>
              <a:t> </a:t>
            </a:r>
            <a:r>
              <a:rPr lang="en-US" dirty="0" smtClean="0"/>
              <a:t>)</a:t>
            </a:r>
            <a:r>
              <a:rPr lang="ar-SA" dirty="0" smtClean="0"/>
              <a:t>یک دیورتیک</a:t>
            </a:r>
            <a:r>
              <a:rPr lang="en-US" dirty="0" smtClean="0"/>
              <a:t>( </a:t>
            </a:r>
            <a:r>
              <a:rPr lang="ar-SA" dirty="0" smtClean="0"/>
              <a:t>بوده است</a:t>
            </a:r>
            <a:r>
              <a:rPr lang="en-US" dirty="0" smtClean="0"/>
              <a:t>. </a:t>
            </a:r>
            <a:r>
              <a:rPr lang="ar-SA" dirty="0" smtClean="0"/>
              <a:t>مقادیر برخی از داروهای موجود در این فرآورده ها، بسیار بیش از میزان مجاز بوده، سلامت مصرف کننده را تحت تأثیر قرار می دهد</a:t>
            </a:r>
            <a:r>
              <a:rPr lang="en-US" dirty="0" smtClean="0"/>
              <a:t>. </a:t>
            </a:r>
          </a:p>
          <a:p>
            <a:pPr marL="541782" lvl="0" indent="-514350" algn="just">
              <a:buFont typeface="+mj-lt"/>
              <a:buAutoNum type="arabicParenR"/>
            </a:pPr>
            <a:r>
              <a:rPr lang="en-US" dirty="0" smtClean="0"/>
              <a:t> </a:t>
            </a:r>
            <a:r>
              <a:rPr lang="ar-SA" dirty="0" smtClean="0"/>
              <a:t>صرفاً ادعای وجود ترکیبات گیاهی یا طبیعی در یک فرآورده، دلیل بر بی خطر بودن آن نیست و بایستی مستندات و اطلاعات کافی در خصوص اجزای موجود در فرآورده و عوارض احتمالی آنها مورد بررسی قرار گیرد</a:t>
            </a:r>
            <a:r>
              <a:rPr lang="en-US" dirty="0" smtClean="0"/>
              <a:t>.</a:t>
            </a:r>
            <a:endParaRPr lang="fa-IR" dirty="0" smtClean="0"/>
          </a:p>
          <a:p>
            <a:pPr marL="541782" indent="-514350" algn="just">
              <a:buFont typeface="+mj-lt"/>
              <a:buAutoNum type="arabicParenR"/>
            </a:pPr>
            <a:r>
              <a:rPr lang="fa-IR" dirty="0" smtClean="0"/>
              <a:t> </a:t>
            </a:r>
            <a:r>
              <a:rPr lang="ar-SA" dirty="0" smtClean="0"/>
              <a:t>این فرآورده های تقلبی می توانند با سایر داروهای مصرفی توسط بیماران، در تداخل باشند و خطر بروز عوارض ناخواسته را افزایش دهند</a:t>
            </a:r>
            <a:r>
              <a:rPr lang="en-US" dirty="0" smtClean="0"/>
              <a:t>.</a:t>
            </a:r>
          </a:p>
          <a:p>
            <a:pPr marL="541782" lvl="0" indent="-514350" algn="just">
              <a:buFont typeface="+mj-lt"/>
              <a:buAutoNum type="arabicParenR"/>
            </a:pPr>
            <a:endParaRPr lang="en-US" dirty="0" smtClean="0"/>
          </a:p>
          <a:p>
            <a:pPr marL="541782" indent="-514350" algn="just">
              <a:buFont typeface="+mj-lt"/>
              <a:buAutoNum type="arabicParenR"/>
            </a:pPr>
            <a:endParaRPr lang="fa-I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b="1" dirty="0" smtClean="0"/>
              <a:t>هشدار در خصوص مصرف داروی نیفدیپین</a:t>
            </a:r>
            <a:endParaRPr lang="fa-IR" dirty="0"/>
          </a:p>
        </p:txBody>
      </p:sp>
      <p:sp>
        <p:nvSpPr>
          <p:cNvPr id="3" name="Subtitle 2"/>
          <p:cNvSpPr>
            <a:spLocks noGrp="1"/>
          </p:cNvSpPr>
          <p:nvPr>
            <p:ph type="subTitle" idx="1"/>
          </p:nvPr>
        </p:nvSpPr>
        <p:spPr>
          <a:xfrm>
            <a:off x="1432560" y="1850064"/>
            <a:ext cx="7406640" cy="4603272"/>
          </a:xfrm>
        </p:spPr>
        <p:txBody>
          <a:bodyPr>
            <a:normAutofit lnSpcReduction="10000"/>
          </a:bodyPr>
          <a:lstStyle/>
          <a:p>
            <a:pPr marL="541782" indent="-514350" algn="justLow">
              <a:buFont typeface="+mj-lt"/>
              <a:buAutoNum type="arabicParenR"/>
            </a:pPr>
            <a:r>
              <a:rPr lang="fa-IR" dirty="0" smtClean="0"/>
              <a:t> با توجه به گزارش ارسالی به مرکز </a:t>
            </a:r>
            <a:r>
              <a:rPr lang="en-US" dirty="0" smtClean="0"/>
              <a:t>ADR</a:t>
            </a:r>
            <a:r>
              <a:rPr lang="fa-IR" dirty="0" smtClean="0"/>
              <a:t> مبنی بر اشتباه در مصرف داروی خوراکی نیفدیپین، به صورت تزریقی، این فرآورده در فهرست دارویی رسمی کشور به اشکال خوراکیِ کپسول 10 و 30 میلی گرمی، قرص 10 و 30 میلی گرمی، کپسول آهسته رهش 20 میلی گرمی و قرص آهسته رهش 20 میلی گرمی موجود می باشد و این اشکال مطلقاً نمی بایست به صورت تزریقی مورد استفاده قرار گیرد. متأسفانه در گزارش ارسالی به مرکز </a:t>
            </a:r>
            <a:r>
              <a:rPr lang="en-US" dirty="0" smtClean="0"/>
              <a:t>ADR</a:t>
            </a:r>
            <a:r>
              <a:rPr lang="fa-IR" dirty="0" smtClean="0"/>
              <a:t>، ذکر شده است که محتویات داخل کپسول خوراکی نیفدیپین در سرنگ کشیده شده و به صورت تزریقی جهت کاهش فشارخون بیمار مورد استفاده قرار گرفته است که این امر به هیچ وجه پایه علمی نداشته، می تواند عواقب خطرناکی برای بیمار داشته باشد.</a:t>
            </a:r>
            <a:endParaRPr lang="en-US" dirty="0" smtClean="0"/>
          </a:p>
          <a:p>
            <a:pPr marL="541782" indent="-514350" algn="justLow">
              <a:buFont typeface="+mj-lt"/>
              <a:buAutoNum type="arabicParenR"/>
            </a:pPr>
            <a:endParaRPr lang="fa-I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556934"/>
          </a:xfrm>
        </p:spPr>
        <p:txBody>
          <a:bodyPr>
            <a:normAutofit fontScale="90000"/>
          </a:bodyPr>
          <a:lstStyle/>
          <a:p>
            <a:pPr algn="ctr"/>
            <a:r>
              <a:rPr lang="ar-SA" b="1" dirty="0" smtClean="0"/>
              <a:t>اشتباه در مقدار مصرف لووستیریزین </a:t>
            </a:r>
            <a:r>
              <a:rPr lang="en-US" b="1" dirty="0" smtClean="0"/>
              <a:t>(</a:t>
            </a:r>
            <a:r>
              <a:rPr lang="en-US" b="1" dirty="0" err="1" smtClean="0"/>
              <a:t>Levocetirizine</a:t>
            </a:r>
            <a:r>
              <a:rPr lang="en-US" b="1" dirty="0" smtClean="0"/>
              <a:t>)</a:t>
            </a:r>
            <a:r>
              <a:rPr lang="en-US" dirty="0" smtClean="0"/>
              <a:t/>
            </a:r>
            <a:br>
              <a:rPr lang="en-US" dirty="0" smtClean="0"/>
            </a:br>
            <a:endParaRPr lang="fa-IR" dirty="0"/>
          </a:p>
        </p:txBody>
      </p:sp>
      <p:sp>
        <p:nvSpPr>
          <p:cNvPr id="3" name="Subtitle 2"/>
          <p:cNvSpPr>
            <a:spLocks noGrp="1"/>
          </p:cNvSpPr>
          <p:nvPr>
            <p:ph type="subTitle" idx="1"/>
          </p:nvPr>
        </p:nvSpPr>
        <p:spPr>
          <a:xfrm>
            <a:off x="1432560" y="1850064"/>
            <a:ext cx="7406640" cy="4819296"/>
          </a:xfrm>
        </p:spPr>
        <p:txBody>
          <a:bodyPr>
            <a:normAutofit/>
          </a:bodyPr>
          <a:lstStyle/>
          <a:p>
            <a:pPr marL="541782" lvl="0" indent="-514350" algn="justLow">
              <a:buFont typeface="+mj-lt"/>
              <a:buAutoNum type="arabicParenR"/>
            </a:pPr>
            <a:r>
              <a:rPr lang="fa-IR" dirty="0" smtClean="0"/>
              <a:t> </a:t>
            </a:r>
            <a:r>
              <a:rPr lang="ar-SA" dirty="0" smtClean="0"/>
              <a:t>ستیریزین یک آنتی هیستامین راسمیک دارای دو ایزومر چپ گرد </a:t>
            </a:r>
            <a:r>
              <a:rPr lang="en-US" dirty="0" smtClean="0"/>
              <a:t>)</a:t>
            </a:r>
            <a:r>
              <a:rPr lang="ar-SA" dirty="0" smtClean="0"/>
              <a:t>لووستیریزین</a:t>
            </a:r>
            <a:r>
              <a:rPr lang="en-US" dirty="0" smtClean="0"/>
              <a:t>( </a:t>
            </a:r>
            <a:r>
              <a:rPr lang="ar-SA" dirty="0" smtClean="0"/>
              <a:t>و راست گرد</a:t>
            </a:r>
            <a:r>
              <a:rPr lang="en-US" dirty="0" smtClean="0"/>
              <a:t>)</a:t>
            </a:r>
            <a:r>
              <a:rPr lang="ar-SA" dirty="0" smtClean="0"/>
              <a:t>دکستروستیریزین</a:t>
            </a:r>
            <a:r>
              <a:rPr lang="en-US" dirty="0" smtClean="0"/>
              <a:t>(  </a:t>
            </a:r>
            <a:r>
              <a:rPr lang="ar-SA" dirty="0" smtClean="0"/>
              <a:t>می باشد که اثرات آنتی هیستامینی ستیریزین مربوط به ایزومر لووستیریزین می باشد</a:t>
            </a:r>
            <a:r>
              <a:rPr lang="en-US" dirty="0" smtClean="0"/>
              <a:t>.</a:t>
            </a:r>
          </a:p>
          <a:p>
            <a:pPr marL="541782" lvl="0" indent="-514350" algn="justLow">
              <a:buFont typeface="+mj-lt"/>
              <a:buAutoNum type="arabicParenR"/>
            </a:pPr>
            <a:r>
              <a:rPr lang="ar-SA" dirty="0" smtClean="0"/>
              <a:t>از آنجایی که ستیریزین حاوی مقادیر مساوی از هر دو انانتیومر می باشد، </a:t>
            </a:r>
            <a:r>
              <a:rPr lang="en-US" dirty="0" smtClean="0"/>
              <a:t>5 </a:t>
            </a:r>
            <a:r>
              <a:rPr lang="ar-SA" dirty="0" smtClean="0"/>
              <a:t>میلی گرم لووستیریزین از نظر درمانی معادل </a:t>
            </a:r>
            <a:r>
              <a:rPr lang="en-US" dirty="0" smtClean="0"/>
              <a:t>10 </a:t>
            </a:r>
            <a:r>
              <a:rPr lang="ar-SA" dirty="0" smtClean="0"/>
              <a:t>میلی گرم ستیریزین می باشد لذا در زمان جایگزینی باید این نکته را مدنظر قرار داد</a:t>
            </a:r>
            <a:r>
              <a:rPr lang="en-US" dirty="0" smtClean="0"/>
              <a:t>. </a:t>
            </a:r>
          </a:p>
          <a:p>
            <a:pPr marL="541782" lvl="0" indent="-514350" algn="justLow">
              <a:buFont typeface="+mj-lt"/>
              <a:buAutoNum type="arabicParenR"/>
            </a:pPr>
            <a:r>
              <a:rPr lang="ar-SA" dirty="0" smtClean="0"/>
              <a:t>در صورتی که مقدار مصرف تجویز شده برای بیمار </a:t>
            </a:r>
            <a:r>
              <a:rPr lang="en-US" dirty="0" smtClean="0"/>
              <a:t>5 </a:t>
            </a:r>
            <a:r>
              <a:rPr lang="ar-SA" dirty="0" smtClean="0"/>
              <a:t>میلی گرم ستیریزین در روز باشد، نمی توان مقدار </a:t>
            </a:r>
            <a:r>
              <a:rPr lang="en-US" dirty="0" smtClean="0"/>
              <a:t>5 </a:t>
            </a:r>
            <a:r>
              <a:rPr lang="ar-SA" dirty="0" smtClean="0"/>
              <a:t>میلی گرم در روز لووستیریزین را به جای آن مصرف نمود</a:t>
            </a:r>
            <a:r>
              <a:rPr lang="en-US" dirty="0" smtClean="0"/>
              <a:t>.</a:t>
            </a:r>
          </a:p>
          <a:p>
            <a:pPr marL="541782" indent="-514350" algn="justLow">
              <a:buFont typeface="+mj-lt"/>
              <a:buAutoNum type="arabicParenR"/>
            </a:pPr>
            <a:endParaRPr lang="fa-I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fa-IR" dirty="0" smtClean="0"/>
              <a:t>داروهای خوراکی پوکی استخوان و افزایش خطر احتمال ابتلا به سرطان مری </a:t>
            </a:r>
            <a:endParaRPr lang="fa-IR" dirty="0"/>
          </a:p>
        </p:txBody>
      </p:sp>
      <p:sp>
        <p:nvSpPr>
          <p:cNvPr id="3" name="Subtitle 2"/>
          <p:cNvSpPr>
            <a:spLocks noGrp="1"/>
          </p:cNvSpPr>
          <p:nvPr>
            <p:ph type="subTitle" idx="1"/>
          </p:nvPr>
        </p:nvSpPr>
        <p:spPr>
          <a:xfrm>
            <a:off x="1432560" y="1850064"/>
            <a:ext cx="7406640" cy="4675280"/>
          </a:xfrm>
        </p:spPr>
        <p:txBody>
          <a:bodyPr/>
          <a:lstStyle/>
          <a:p>
            <a:endParaRPr lang="en-US" dirty="0" smtClean="0"/>
          </a:p>
          <a:p>
            <a:endParaRPr lang="en-US" dirty="0" smtClean="0"/>
          </a:p>
          <a:p>
            <a:endParaRPr lang="en-US" dirty="0" smtClean="0"/>
          </a:p>
          <a:p>
            <a:endParaRPr lang="en-US" dirty="0" smtClean="0"/>
          </a:p>
          <a:p>
            <a:endParaRPr lang="en-US" dirty="0" smtClean="0"/>
          </a:p>
          <a:p>
            <a:pPr algn="justLow"/>
            <a:r>
              <a:rPr lang="fa-IR" sz="1800" b="1" dirty="0" smtClean="0"/>
              <a:t>نمی نمایند.              </a:t>
            </a:r>
            <a:endParaRPr lang="fa-IR" sz="1800" b="1" dirty="0"/>
          </a:p>
        </p:txBody>
      </p:sp>
      <p:pic>
        <p:nvPicPr>
          <p:cNvPr id="4" name="Picture 3"/>
          <p:cNvPicPr/>
          <p:nvPr/>
        </p:nvPicPr>
        <p:blipFill>
          <a:blip r:embed="rId2" cstate="print"/>
          <a:srcRect/>
          <a:stretch>
            <a:fillRect/>
          </a:stretch>
        </p:blipFill>
        <p:spPr bwMode="auto">
          <a:xfrm>
            <a:off x="1403648" y="1916833"/>
            <a:ext cx="7344815" cy="2304256"/>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403648" y="5013176"/>
            <a:ext cx="7416824" cy="11521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404664"/>
            <a:ext cx="7406640" cy="6120680"/>
          </a:xfrm>
        </p:spPr>
        <p:txBody>
          <a:bodyPr>
            <a:normAutofit fontScale="92500"/>
          </a:bodyPr>
          <a:lstStyle/>
          <a:p>
            <a:pPr algn="just">
              <a:buFont typeface="Wingdings" pitchFamily="2" charset="2"/>
              <a:buChar char="q"/>
            </a:pPr>
            <a:r>
              <a:rPr lang="fa-IR" dirty="0" smtClean="0"/>
              <a:t>در یک مطالعه انجام شده در کشور استرالیا از میان 148179 پذیرش بیمارستانی در سال 1995 16/6% عارضه ناخواسته دارویی مشاهده شد که 13/7% از آنها منجر به ناتوانی دائمی و 4/9% نیز منجر به مرگ شد.این در حالیست که 51% از این موارد قابل پیشگیری بوده است.</a:t>
            </a:r>
          </a:p>
          <a:p>
            <a:pPr algn="just">
              <a:buFont typeface="Wingdings" pitchFamily="2" charset="2"/>
              <a:buChar char="q"/>
            </a:pPr>
            <a:endParaRPr lang="fa-IR" dirty="0" smtClean="0"/>
          </a:p>
          <a:p>
            <a:pPr algn="just">
              <a:buFont typeface="Wingdings" pitchFamily="2" charset="2"/>
              <a:buChar char="q"/>
            </a:pPr>
            <a:endParaRPr lang="fa-IR" dirty="0" smtClean="0"/>
          </a:p>
          <a:p>
            <a:pPr algn="just">
              <a:buFont typeface="Wingdings" pitchFamily="2" charset="2"/>
              <a:buChar char="q"/>
            </a:pPr>
            <a:r>
              <a:rPr lang="fa-IR" dirty="0" smtClean="0"/>
              <a:t>در مطالعه دیگری در سال 2001 که در انگلستان انجام شد شیوع عوارض ناخواسته در بیمارستان ها 10/8% تخمین زده می شود که از این میان 34% شدید و جدی 6% منجر به ناتوانی دائمی و 8% منجر به مرگ شده اند.که از این میان 53% قابل پیشگیری بوده است.</a:t>
            </a:r>
          </a:p>
          <a:p>
            <a:pPr algn="just">
              <a:buFont typeface="Wingdings" pitchFamily="2" charset="2"/>
              <a:buChar char="q"/>
            </a:pPr>
            <a:endParaRPr lang="fa-IR" dirty="0" smtClean="0"/>
          </a:p>
          <a:p>
            <a:pPr algn="just">
              <a:buFont typeface="Wingdings" pitchFamily="2" charset="2"/>
              <a:buChar char="q"/>
            </a:pPr>
            <a:r>
              <a:rPr lang="fa-IR" dirty="0" smtClean="0"/>
              <a:t>آخرین آماری که در سال 2006 منتشر گردید نشان داد در ایالت متحده آمریکا سالانه 1/5 میلیون نفر تحت تاثیر اشتباهات دارویی قرار می گیرند.</a:t>
            </a:r>
          </a:p>
          <a:p>
            <a:pPr algn="just">
              <a:buFont typeface="Wingdings" pitchFamily="2" charset="2"/>
              <a:buChar char="q"/>
            </a:pPr>
            <a:endParaRPr lang="fa-I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b="1" dirty="0" smtClean="0"/>
              <a:t>بروز تشنج متعاقب مصرف همزمان تئوفيلين و سيپروفلوكساسين</a:t>
            </a:r>
            <a:endParaRPr lang="fa-IR" dirty="0"/>
          </a:p>
        </p:txBody>
      </p:sp>
      <p:sp>
        <p:nvSpPr>
          <p:cNvPr id="3" name="Subtitle 2"/>
          <p:cNvSpPr>
            <a:spLocks noGrp="1"/>
          </p:cNvSpPr>
          <p:nvPr>
            <p:ph type="subTitle" idx="1"/>
          </p:nvPr>
        </p:nvSpPr>
        <p:spPr>
          <a:xfrm>
            <a:off x="1432560" y="1850064"/>
            <a:ext cx="7406640" cy="4747288"/>
          </a:xfrm>
        </p:spPr>
        <p:txBody>
          <a:bodyPr>
            <a:normAutofit lnSpcReduction="10000"/>
          </a:bodyPr>
          <a:lstStyle/>
          <a:p>
            <a:pPr marL="541782" indent="-514350" algn="justLow">
              <a:buFont typeface="+mj-lt"/>
              <a:buAutoNum type="arabicParenR"/>
            </a:pPr>
            <a:r>
              <a:rPr lang="fa-IR" dirty="0" smtClean="0"/>
              <a:t>هر دو داروي تئوفيلين و سيپروفلوكساسين به تنهايي مي توانند باعث ايجاد حملات تشنجي گردند. </a:t>
            </a:r>
          </a:p>
          <a:p>
            <a:pPr marL="541782" indent="-514350" algn="justLow">
              <a:buFont typeface="+mj-lt"/>
              <a:buAutoNum type="arabicParenR"/>
            </a:pPr>
            <a:r>
              <a:rPr lang="fa-IR" dirty="0" smtClean="0"/>
              <a:t>واكنشهاي شديد و كشنده در بيماران با مصرف همزمان تئوفيلين و سيپروفلوكساسين گزارش شده است. اين واكنشها شامل ايست قلبي، دپرسيون تنفسي، تشنج و صرع پايدار بوده است.</a:t>
            </a:r>
            <a:endParaRPr lang="en-US" dirty="0" smtClean="0"/>
          </a:p>
          <a:p>
            <a:pPr marL="541782" indent="-514350" algn="justLow">
              <a:buFont typeface="+mj-lt"/>
              <a:buAutoNum type="arabicParenR"/>
            </a:pPr>
            <a:r>
              <a:rPr lang="fa-IR" dirty="0" smtClean="0"/>
              <a:t>مصرف همزمان داروي تئوفيلين با برخي از فلوروكينولونها از جمله سيپروفلوكساسين، افلوكساسين و انوكساسين باعث افزايش غلظت سرمي تئوفيلين و طولاني شدن نيمه عمر حذف تئوفيلين گرديده، احتمال بروز عوارض جانبي تئوفيلين ( تهوع، استفراغ، تپش قلب و تشنج) افزايش </a:t>
            </a:r>
            <a:br>
              <a:rPr lang="fa-IR" dirty="0" smtClean="0"/>
            </a:br>
            <a:r>
              <a:rPr lang="fa-IR" dirty="0" smtClean="0"/>
              <a:t>مي يابد.</a:t>
            </a:r>
            <a:endParaRPr lang="fa-I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b="1" dirty="0" smtClean="0"/>
              <a:t>مرگ ناشي از مصرف پرومتازين در كودكان با سن كمتر از 2 سال</a:t>
            </a:r>
            <a:endParaRPr lang="fa-IR" dirty="0"/>
          </a:p>
        </p:txBody>
      </p:sp>
      <p:sp>
        <p:nvSpPr>
          <p:cNvPr id="3" name="Subtitle 2"/>
          <p:cNvSpPr>
            <a:spLocks noGrp="1"/>
          </p:cNvSpPr>
          <p:nvPr>
            <p:ph type="subTitle" idx="1"/>
          </p:nvPr>
        </p:nvSpPr>
        <p:spPr>
          <a:xfrm>
            <a:off x="1432560" y="1850064"/>
            <a:ext cx="7406640" cy="4747288"/>
          </a:xfrm>
        </p:spPr>
        <p:txBody>
          <a:bodyPr/>
          <a:lstStyle/>
          <a:p>
            <a:pPr algn="justLow"/>
            <a:r>
              <a:rPr lang="fa-IR" dirty="0" smtClean="0"/>
              <a:t>فرآورده هاي دارويي حاوي پرومتازين هيدروكلرايد نبايد در كودكان با سن كمتر از 2 سال مصرف شوند زيرا احتمال دپرسيون تنفسي كشنده در اثر مصرف داروي مذكور در اين گروه  سني وجود دارد. منع مصرف پرومتازين در كودكان با سن كمتر از 2 سال شامل تمام اشكال دارويي اين فرآورده از جمله شربت و فرم تزريقي مي گردد. در كودكان با سن 2 سال يا بيشتر  نيز احتياط لازم هنگام تجويز اين فرآورده بايد صورت پذيرد. </a:t>
            </a:r>
            <a:endParaRPr lang="en-US" dirty="0" smtClean="0"/>
          </a:p>
          <a:p>
            <a:pPr algn="justLow"/>
            <a:endParaRPr lang="fa-I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SA" sz="4000" b="1" dirty="0" smtClean="0"/>
              <a:t>مرگ يك كودك متعاقب اشتباهات دارو پزشكي</a:t>
            </a:r>
            <a:r>
              <a:rPr lang="en-US" b="1" dirty="0" smtClean="0"/>
              <a:t/>
            </a:r>
            <a:br>
              <a:rPr lang="en-US" b="1" dirty="0" smtClean="0"/>
            </a:br>
            <a:endParaRPr lang="fa-IR" dirty="0"/>
          </a:p>
        </p:txBody>
      </p:sp>
      <p:sp>
        <p:nvSpPr>
          <p:cNvPr id="3" name="Subtitle 2"/>
          <p:cNvSpPr>
            <a:spLocks noGrp="1"/>
          </p:cNvSpPr>
          <p:nvPr>
            <p:ph type="subTitle" idx="1"/>
          </p:nvPr>
        </p:nvSpPr>
        <p:spPr>
          <a:xfrm>
            <a:off x="1432560" y="1628800"/>
            <a:ext cx="7406640" cy="5040560"/>
          </a:xfrm>
        </p:spPr>
        <p:txBody>
          <a:bodyPr>
            <a:normAutofit fontScale="92500" lnSpcReduction="20000"/>
          </a:bodyPr>
          <a:lstStyle/>
          <a:p>
            <a:pPr algn="just"/>
            <a:r>
              <a:rPr lang="fa-IR" dirty="0" smtClean="0"/>
              <a:t>كودك 4/5 ماهه اي به علت ابتلاء به گاستروآنتريت توسط پزشك مربوطه ويزيت شد. در معاينه علايم دهيدراتاسيون نداشت و توكسيك نبود. جهت كودك </a:t>
            </a:r>
            <a:r>
              <a:rPr lang="en-US" dirty="0" smtClean="0"/>
              <a:t>mg</a:t>
            </a:r>
            <a:r>
              <a:rPr lang="fa-IR" dirty="0" smtClean="0"/>
              <a:t>250 سفترياكسون عضلاني، محلول </a:t>
            </a:r>
            <a:r>
              <a:rPr lang="en-US" dirty="0" smtClean="0"/>
              <a:t>ORS</a:t>
            </a:r>
            <a:r>
              <a:rPr lang="fa-IR" dirty="0" smtClean="0"/>
              <a:t> و قطره متوكلوپراميد تجويز </a:t>
            </a:r>
            <a:r>
              <a:rPr lang="ar-SA" dirty="0" smtClean="0"/>
              <a:t>گرديد</a:t>
            </a:r>
            <a:r>
              <a:rPr lang="fa-IR" dirty="0" smtClean="0"/>
              <a:t>. روز بعد به علت بي قراري و ادامه گاستروآنتريت به پزشك ديگر مراجعه نمود</a:t>
            </a:r>
            <a:r>
              <a:rPr lang="en-US" dirty="0" smtClean="0"/>
              <a:t>.</a:t>
            </a:r>
            <a:r>
              <a:rPr lang="fa-IR" dirty="0" smtClean="0"/>
              <a:t> در اين مراجعه جهت وي شربت كوتريموكسازول، پرومتازين، دي سيكلومين و آمپول</a:t>
            </a:r>
            <a:r>
              <a:rPr lang="ar-SA" dirty="0" smtClean="0"/>
              <a:t> هاي </a:t>
            </a:r>
            <a:r>
              <a:rPr lang="fa-IR" dirty="0" smtClean="0"/>
              <a:t>هيوسين و دگزامتازون </a:t>
            </a:r>
            <a:r>
              <a:rPr lang="en-US" dirty="0" smtClean="0"/>
              <a:t>)</a:t>
            </a:r>
            <a:r>
              <a:rPr lang="fa-IR" dirty="0" smtClean="0"/>
              <a:t>به ترتيب به ميزان 1/2 و 1/3</a:t>
            </a:r>
            <a:r>
              <a:rPr lang="en-US" dirty="0" smtClean="0"/>
              <a:t>( </a:t>
            </a:r>
            <a:r>
              <a:rPr lang="ar-SA" dirty="0" smtClean="0"/>
              <a:t>به صورت </a:t>
            </a:r>
            <a:r>
              <a:rPr lang="fa-IR" dirty="0" smtClean="0"/>
              <a:t>عضلاني    تجويز گرديد</a:t>
            </a:r>
            <a:r>
              <a:rPr lang="ar-SA" dirty="0" smtClean="0"/>
              <a:t>.</a:t>
            </a:r>
            <a:r>
              <a:rPr lang="fa-IR" dirty="0" smtClean="0"/>
              <a:t> بعد از ظهر همان روز با مراجعه به پزشك اول</a:t>
            </a:r>
            <a:r>
              <a:rPr lang="ar-SA" dirty="0" smtClean="0"/>
              <a:t>،</a:t>
            </a:r>
            <a:r>
              <a:rPr lang="fa-IR" dirty="0" smtClean="0"/>
              <a:t> مجدداً </a:t>
            </a:r>
            <a:br>
              <a:rPr lang="fa-IR" dirty="0" smtClean="0"/>
            </a:br>
            <a:r>
              <a:rPr lang="fa-IR" dirty="0" smtClean="0"/>
              <a:t> </a:t>
            </a:r>
            <a:r>
              <a:rPr lang="en-US" dirty="0" smtClean="0"/>
              <a:t>mg</a:t>
            </a:r>
            <a:r>
              <a:rPr lang="fa-IR" dirty="0" smtClean="0"/>
              <a:t> 250 سفترياكسون عضلاني دريافت </a:t>
            </a:r>
            <a:r>
              <a:rPr lang="ar-SA" dirty="0" smtClean="0"/>
              <a:t>نمو</a:t>
            </a:r>
            <a:r>
              <a:rPr lang="fa-IR" dirty="0" smtClean="0"/>
              <a:t>د. نيمه شب به علت بي قراري و گريه زياد، كودك به بيمارستان </a:t>
            </a:r>
            <a:r>
              <a:rPr lang="ar-SA" dirty="0" smtClean="0"/>
              <a:t>منتقل</a:t>
            </a:r>
            <a:r>
              <a:rPr lang="fa-IR" dirty="0" smtClean="0"/>
              <a:t> و توسط پزشك   ويزيت شد</a:t>
            </a:r>
            <a:r>
              <a:rPr lang="ar-SA" dirty="0" smtClean="0"/>
              <a:t>.</a:t>
            </a:r>
            <a:r>
              <a:rPr lang="fa-IR" dirty="0" smtClean="0"/>
              <a:t> در معاينه دهيدراتاسيون نداشته</a:t>
            </a:r>
            <a:r>
              <a:rPr lang="ar-SA" dirty="0" smtClean="0"/>
              <a:t>،</a:t>
            </a:r>
            <a:r>
              <a:rPr lang="fa-IR" dirty="0" smtClean="0"/>
              <a:t> توصيه به ادامه دستورات دارويي </a:t>
            </a:r>
            <a:r>
              <a:rPr lang="ar-SA" dirty="0" smtClean="0"/>
              <a:t>گرديد، </a:t>
            </a:r>
            <a:r>
              <a:rPr lang="fa-IR" dirty="0" smtClean="0"/>
              <a:t>بعلاوه آمپول دي سيكلومين به ميزان  1/2 عضلاني جهت كودك تزريق </a:t>
            </a:r>
            <a:r>
              <a:rPr lang="ar-SA" dirty="0" smtClean="0"/>
              <a:t>گشت</a:t>
            </a:r>
            <a:r>
              <a:rPr lang="fa-IR" dirty="0" smtClean="0"/>
              <a:t>. گريه كودك قطع گرديد</a:t>
            </a:r>
            <a:r>
              <a:rPr lang="ar-SA" dirty="0" smtClean="0"/>
              <a:t> ولي</a:t>
            </a:r>
            <a:r>
              <a:rPr lang="fa-IR" dirty="0" smtClean="0"/>
              <a:t> در مراجعه به منزل </a:t>
            </a:r>
            <a:r>
              <a:rPr lang="ar-SA" dirty="0" smtClean="0"/>
              <a:t>ك</a:t>
            </a:r>
            <a:r>
              <a:rPr lang="fa-IR" dirty="0" smtClean="0"/>
              <a:t>ودك </a:t>
            </a:r>
            <a:r>
              <a:rPr lang="ar-SA" dirty="0" smtClean="0"/>
              <a:t>قادر به خوردن </a:t>
            </a:r>
            <a:r>
              <a:rPr lang="fa-IR" dirty="0" smtClean="0"/>
              <a:t>شير و </a:t>
            </a:r>
            <a:r>
              <a:rPr lang="en-US" dirty="0" smtClean="0"/>
              <a:t>ORS </a:t>
            </a:r>
            <a:r>
              <a:rPr lang="ar-SA" dirty="0" smtClean="0"/>
              <a:t>نبو</a:t>
            </a:r>
            <a:r>
              <a:rPr lang="fa-IR" dirty="0" smtClean="0"/>
              <a:t>د و ناگهان دچار تاكيكاردي شديد و تنگي نفس شد كه در راه مراجعه به پزشك سيانوز شديد به علائم او اضافه گرديد و نهايتاً فوت شد.</a:t>
            </a:r>
            <a:endParaRPr lang="en-US" dirty="0" smtClean="0"/>
          </a:p>
          <a:p>
            <a:pPr algn="just"/>
            <a:endParaRPr lang="fa-I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404664"/>
            <a:ext cx="7406640" cy="6192688"/>
          </a:xfrm>
        </p:spPr>
        <p:txBody>
          <a:bodyPr>
            <a:normAutofit fontScale="85000" lnSpcReduction="10000"/>
          </a:bodyPr>
          <a:lstStyle/>
          <a:p>
            <a:pPr marL="541782" lvl="0" indent="-514350" algn="justLow">
              <a:buFont typeface="+mj-lt"/>
              <a:buAutoNum type="arabicParenR"/>
            </a:pPr>
            <a:r>
              <a:rPr lang="fa-IR" dirty="0" smtClean="0"/>
              <a:t>مصرف آنتي بيوتيك در </a:t>
            </a:r>
            <a:r>
              <a:rPr lang="ar-SA" dirty="0" smtClean="0"/>
              <a:t>درمان </a:t>
            </a:r>
            <a:r>
              <a:rPr lang="fa-IR" dirty="0" smtClean="0"/>
              <a:t>گاستروآنتريت بدون عارضه در دو روز اول انديكاسيون ندارد</a:t>
            </a:r>
            <a:r>
              <a:rPr lang="ar-SA" dirty="0" smtClean="0"/>
              <a:t>.</a:t>
            </a:r>
            <a:endParaRPr lang="en-US" dirty="0" smtClean="0"/>
          </a:p>
          <a:p>
            <a:pPr marL="541782" lvl="0" indent="-514350" algn="justLow">
              <a:buFont typeface="+mj-lt"/>
              <a:buAutoNum type="arabicParenR"/>
            </a:pPr>
            <a:r>
              <a:rPr lang="ar-SA" dirty="0" smtClean="0"/>
              <a:t>مصرف </a:t>
            </a:r>
            <a:r>
              <a:rPr lang="fa-IR" dirty="0" smtClean="0"/>
              <a:t>دگزامتازون در </a:t>
            </a:r>
            <a:r>
              <a:rPr lang="ar-SA" dirty="0" smtClean="0"/>
              <a:t>درمان </a:t>
            </a:r>
            <a:r>
              <a:rPr lang="fa-IR" dirty="0" smtClean="0"/>
              <a:t>گاستروآنتريت</a:t>
            </a:r>
            <a:r>
              <a:rPr lang="ar-SA" dirty="0" smtClean="0"/>
              <a:t> انديكاسيون ندارد. </a:t>
            </a:r>
            <a:endParaRPr lang="en-US" dirty="0" smtClean="0"/>
          </a:p>
          <a:p>
            <a:pPr marL="541782" lvl="0" indent="-514350" algn="justLow">
              <a:buFont typeface="+mj-lt"/>
              <a:buAutoNum type="arabicParenR"/>
            </a:pPr>
            <a:r>
              <a:rPr lang="fa-IR" b="1" dirty="0" smtClean="0"/>
              <a:t>مصرف دي سيكلومين به هر شكل </a:t>
            </a:r>
            <a:r>
              <a:rPr lang="ar-SA" b="1" dirty="0" smtClean="0"/>
              <a:t>( آمپول و شربت ) </a:t>
            </a:r>
            <a:r>
              <a:rPr lang="fa-IR" b="1" dirty="0" smtClean="0"/>
              <a:t>در شيرخواران كمتر از 6 ماه ممنوع مي باشد </a:t>
            </a:r>
            <a:r>
              <a:rPr lang="ar-SA" dirty="0" smtClean="0"/>
              <a:t>و </a:t>
            </a:r>
            <a:r>
              <a:rPr lang="fa-IR" dirty="0" smtClean="0"/>
              <a:t>ايمني مصرف دي سيكلومين در كودكان </a:t>
            </a:r>
            <a:r>
              <a:rPr lang="ar-SA" dirty="0" smtClean="0"/>
              <a:t>نيز </a:t>
            </a:r>
            <a:r>
              <a:rPr lang="fa-IR" dirty="0" smtClean="0"/>
              <a:t>ثابت نشده است.</a:t>
            </a:r>
            <a:endParaRPr lang="en-US" dirty="0" smtClean="0"/>
          </a:p>
          <a:p>
            <a:pPr marL="541782" lvl="0" indent="-514350" algn="justLow">
              <a:buFont typeface="+mj-lt"/>
              <a:buAutoNum type="arabicParenR"/>
            </a:pPr>
            <a:r>
              <a:rPr lang="fa-IR" dirty="0" smtClean="0"/>
              <a:t>طبق هشدار سازمان غذا و دارو</a:t>
            </a:r>
            <a:r>
              <a:rPr lang="ar-SA" dirty="0" smtClean="0"/>
              <a:t>ي</a:t>
            </a:r>
            <a:r>
              <a:rPr lang="fa-IR" dirty="0" smtClean="0"/>
              <a:t> آمريكا مورخ آوريل </a:t>
            </a:r>
            <a:r>
              <a:rPr lang="en-US" dirty="0" smtClean="0"/>
              <a:t>2006</a:t>
            </a:r>
            <a:r>
              <a:rPr lang="ar-SA" dirty="0" smtClean="0"/>
              <a:t> و اطلاعيه شماره 52 مركز </a:t>
            </a:r>
            <a:r>
              <a:rPr lang="en-US" dirty="0" smtClean="0"/>
              <a:t>ADR</a:t>
            </a:r>
            <a:r>
              <a:rPr lang="ar-SA" dirty="0" smtClean="0"/>
              <a:t> ايران مورخ 10/2/1385 </a:t>
            </a:r>
            <a:r>
              <a:rPr lang="fa-IR" b="1" dirty="0" smtClean="0"/>
              <a:t>مصرف پرومتازين به هر شكل در كودكان زير 2 سال ممنوع مي باشد.</a:t>
            </a:r>
            <a:endParaRPr lang="en-US" dirty="0" smtClean="0"/>
          </a:p>
          <a:p>
            <a:pPr marL="541782" lvl="0" indent="-514350" algn="justLow">
              <a:buFont typeface="+mj-lt"/>
              <a:buAutoNum type="arabicParenR"/>
            </a:pPr>
            <a:r>
              <a:rPr lang="fa-IR" dirty="0" smtClean="0"/>
              <a:t>متوكلوپراميد و آنتي كولينرژيك ها ( هيوسين و دي سيكلومين) هر دو مي توانند باعث ايجاد بي قراري </a:t>
            </a:r>
            <a:r>
              <a:rPr lang="ar-SA" dirty="0" smtClean="0"/>
              <a:t>(</a:t>
            </a:r>
            <a:r>
              <a:rPr lang="fa-IR" dirty="0" smtClean="0"/>
              <a:t> آژيتاسيون</a:t>
            </a:r>
            <a:r>
              <a:rPr lang="ar-SA" dirty="0" smtClean="0"/>
              <a:t> )</a:t>
            </a:r>
            <a:r>
              <a:rPr lang="fa-IR" dirty="0" smtClean="0"/>
              <a:t> در بيمار </a:t>
            </a:r>
            <a:r>
              <a:rPr lang="ar-SA" dirty="0" smtClean="0"/>
              <a:t>      </a:t>
            </a:r>
            <a:r>
              <a:rPr lang="fa-IR" dirty="0" smtClean="0"/>
              <a:t>گردند، لذا در تجويز همزمان آنها تداخل دارويي بايد مورد توجه قرار گيرد</a:t>
            </a:r>
            <a:r>
              <a:rPr lang="ar-SA" dirty="0" smtClean="0"/>
              <a:t>. هم چنين</a:t>
            </a:r>
            <a:r>
              <a:rPr lang="fa-IR" dirty="0" smtClean="0"/>
              <a:t> در تشخيص افتراقي علت آژيتاسيون نيز عارضه دارويي مطرح مي گردد.</a:t>
            </a:r>
            <a:endParaRPr lang="en-US" dirty="0" smtClean="0"/>
          </a:p>
          <a:p>
            <a:pPr marL="541782" lvl="0" indent="-514350" algn="justLow">
              <a:buFont typeface="+mj-lt"/>
              <a:buAutoNum type="arabicParenR"/>
            </a:pPr>
            <a:r>
              <a:rPr lang="fa-IR" dirty="0" smtClean="0"/>
              <a:t>دوز مصرف هيوسين بصورت عضلاني در كودكان</a:t>
            </a:r>
            <a:r>
              <a:rPr lang="fa-IR" u="sng" dirty="0" smtClean="0"/>
              <a:t> 6 ميكروگرم </a:t>
            </a:r>
            <a:r>
              <a:rPr lang="fa-IR" dirty="0" smtClean="0"/>
              <a:t> به ازاء هر كيلوگرم وزن بدن مي باشد كه هر  8-6 ساعت     قابل تكرار است. </a:t>
            </a:r>
            <a:r>
              <a:rPr lang="ar-SA" dirty="0" smtClean="0"/>
              <a:t>از آنجايي كه آمپول هاي هيوسين موجود در ايران </a:t>
            </a:r>
            <a:r>
              <a:rPr lang="en-US" dirty="0" smtClean="0"/>
              <a:t>mg/ml</a:t>
            </a:r>
            <a:r>
              <a:rPr lang="ar-SA" dirty="0" smtClean="0"/>
              <a:t> 20 مي باشد، در عمل امكان تهيه دوز مناسب كودكان با آمپول هاي موجود غيرممكن و با خطاهاي بسيار همراه است. لذا </a:t>
            </a:r>
            <a:r>
              <a:rPr lang="ar-SA" b="1" dirty="0" smtClean="0"/>
              <a:t>مصرف هيوسين در كودكان  توصيه  نمي گردد</a:t>
            </a:r>
            <a:r>
              <a:rPr lang="ar-SA" dirty="0" smtClean="0"/>
              <a:t>.</a:t>
            </a:r>
            <a:endParaRPr lang="en-US"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fa-IR" b="1" dirty="0" smtClean="0"/>
              <a:t>مرگ ناشی از تزريق همزمان سفترياکسون با فرآورده های حاوی کلسیم</a:t>
            </a:r>
            <a:endParaRPr lang="fa-IR" dirty="0"/>
          </a:p>
        </p:txBody>
      </p:sp>
      <p:sp>
        <p:nvSpPr>
          <p:cNvPr id="3" name="Subtitle 2"/>
          <p:cNvSpPr>
            <a:spLocks noGrp="1"/>
          </p:cNvSpPr>
          <p:nvPr>
            <p:ph type="subTitle" idx="1"/>
          </p:nvPr>
        </p:nvSpPr>
        <p:spPr>
          <a:xfrm>
            <a:off x="1432560" y="1850064"/>
            <a:ext cx="7406640" cy="4675280"/>
          </a:xfrm>
        </p:spPr>
        <p:txBody>
          <a:bodyPr>
            <a:normAutofit/>
          </a:bodyPr>
          <a:lstStyle/>
          <a:p>
            <a:pPr marL="541782" lvl="0" indent="-514350" algn="justLow">
              <a:buFont typeface="+mj-lt"/>
              <a:buAutoNum type="arabicParenR"/>
            </a:pPr>
            <a:r>
              <a:rPr lang="fa-IR" dirty="0" smtClean="0"/>
              <a:t>مصرف همزمان سفتریاکسون با محلولها یا فرآورده های حاوی کلسیم در نوزادان و سایر گروه های سنی حتی به صورت انفوزیون از رگهای  متفاوت ممنوع می باشد.</a:t>
            </a:r>
            <a:endParaRPr lang="en-US" dirty="0" smtClean="0"/>
          </a:p>
          <a:p>
            <a:pPr marL="541782" lvl="0" indent="-514350" algn="justLow">
              <a:buFont typeface="+mj-lt"/>
              <a:buAutoNum type="arabicParenR"/>
            </a:pPr>
            <a:r>
              <a:rPr lang="fa-IR" dirty="0" smtClean="0"/>
              <a:t>مصرف محلولها یا فرآورده های حاوی کلسیم تا 48 ساعت پس از آخرین دوز سفتریاکسون در تمام گروه های سنی ممنوع می باشد.</a:t>
            </a:r>
            <a:endParaRPr lang="en-US" dirty="0" smtClean="0"/>
          </a:p>
          <a:p>
            <a:pPr marL="541782" lvl="0" indent="-514350" algn="justLow">
              <a:buFont typeface="+mj-lt"/>
              <a:buAutoNum type="arabicParenR"/>
            </a:pPr>
            <a:r>
              <a:rPr lang="fa-IR" dirty="0" smtClean="0"/>
              <a:t>مصرف سفتریاکسون در نوزادان مبتلا به هایپربیلی روبینمیا، بویژه نوزادان نارس، ممنوع می باشد. </a:t>
            </a:r>
            <a:endParaRPr lang="en-US" dirty="0" smtClean="0"/>
          </a:p>
          <a:p>
            <a:pPr marL="541782" lvl="0" indent="-514350" algn="justLow">
              <a:buFont typeface="+mj-lt"/>
              <a:buAutoNum type="arabicParenR"/>
            </a:pPr>
            <a:r>
              <a:rPr lang="fa-IR" dirty="0" smtClean="0"/>
              <a:t>استفاده از رقیق کننده های حاوی کلسیم، مانند محلول رینگر، به منظور آماده سازی سفتریاکسون جهت تزریق، ممنوع  می باشد.</a:t>
            </a:r>
            <a:endParaRPr lang="en-US" dirty="0" smtClean="0"/>
          </a:p>
          <a:p>
            <a:pPr marL="541782" indent="-514350" algn="justLow">
              <a:buFont typeface="+mj-lt"/>
              <a:buAutoNum type="arabicPeriod"/>
            </a:pPr>
            <a:endParaRPr lang="fa-I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b="1" dirty="0" smtClean="0"/>
              <a:t>کاهش اثرات ضد پلاكتي آسپرين در اثر مصرف همزمان با ايبوپروفن</a:t>
            </a:r>
            <a:endParaRPr lang="fa-IR" dirty="0"/>
          </a:p>
        </p:txBody>
      </p:sp>
      <p:sp>
        <p:nvSpPr>
          <p:cNvPr id="3" name="Subtitle 2"/>
          <p:cNvSpPr>
            <a:spLocks noGrp="1"/>
          </p:cNvSpPr>
          <p:nvPr>
            <p:ph type="subTitle" idx="1"/>
          </p:nvPr>
        </p:nvSpPr>
        <p:spPr>
          <a:xfrm>
            <a:off x="1432560" y="1850064"/>
            <a:ext cx="7406640" cy="4747288"/>
          </a:xfrm>
        </p:spPr>
        <p:txBody>
          <a:bodyPr>
            <a:normAutofit fontScale="92500" lnSpcReduction="20000"/>
          </a:bodyPr>
          <a:lstStyle/>
          <a:p>
            <a:pPr marL="541782" lvl="0" indent="-514350" algn="justLow">
              <a:buFont typeface="+mj-lt"/>
              <a:buAutoNum type="arabicParenR"/>
            </a:pPr>
            <a:r>
              <a:rPr lang="fa-IR" dirty="0" smtClean="0"/>
              <a:t>در صورت تجويز ايبوپروفن براي بيمار، حتماً در خصوص مصرف آسپرين توسط وی سؤال فرماييد و در صورت مصرف اين دارو توسط بيمار جهت اثرات ضد پلاكتي، توصيه هاي لازم را جهت رعايت فاصله زماني مناسب در دريافت اين دو دارو ارائه فرماييد.</a:t>
            </a:r>
            <a:endParaRPr lang="en-US" dirty="0" smtClean="0"/>
          </a:p>
          <a:p>
            <a:pPr marL="541782" lvl="0" indent="-514350" algn="justLow">
              <a:buFont typeface="+mj-lt"/>
              <a:buAutoNum type="arabicParenR"/>
            </a:pPr>
            <a:r>
              <a:rPr lang="fa-IR" dirty="0" smtClean="0"/>
              <a:t>در صورت مصرف گاه به گاه ايبوپروفن، احتمال ايجاد تداخل با اثرات ضدپلاكتي آسپرين، به دليل اثر طولاني مدت آسپرين بر پلاكت ها، اندك مي باشد.</a:t>
            </a:r>
            <a:endParaRPr lang="en-US" dirty="0" smtClean="0"/>
          </a:p>
          <a:p>
            <a:pPr marL="541782" lvl="0" indent="-514350" algn="justLow">
              <a:buFont typeface="+mj-lt"/>
              <a:buAutoNum type="arabicParenR"/>
            </a:pPr>
            <a:r>
              <a:rPr lang="fa-IR" dirty="0" smtClean="0"/>
              <a:t>بيماراني كه آسپرين بدون روکش  و تك دوز روزانه 400 ميلي گرم ايبوپروفن را همزمان مصرف     مي نمايند، بايستي ايبوپروفن را حداقل نيم ساعت بعد يا 8 ساعت قبل از مصرف آسپرين دریافت دارند.</a:t>
            </a:r>
            <a:endParaRPr lang="en-US" dirty="0" smtClean="0"/>
          </a:p>
          <a:p>
            <a:pPr marL="541782" lvl="0" indent="-514350" algn="justLow">
              <a:buFont typeface="+mj-lt"/>
              <a:buAutoNum type="arabicParenR"/>
            </a:pPr>
            <a:r>
              <a:rPr lang="fa-IR" dirty="0" smtClean="0"/>
              <a:t>بر اساس اطلاعات موجود، در خصوص مصرف همزمان ايبوپروفن و آسپرين روکشدار                      (</a:t>
            </a:r>
            <a:r>
              <a:rPr lang="en-US" dirty="0" smtClean="0"/>
              <a:t>enteric coated</a:t>
            </a:r>
            <a:r>
              <a:rPr lang="fa-IR" dirty="0" smtClean="0"/>
              <a:t>) با دوز پايين توصيه خاصي جهت رعایت فاصله زمانی موجود نمي باشد.</a:t>
            </a:r>
            <a:endParaRPr lang="en-US"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SA" b="1" dirty="0" smtClean="0"/>
              <a:t>هشدار مهم در رابطه با مصرف سالمترول</a:t>
            </a:r>
            <a:r>
              <a:rPr lang="en-US" b="1" dirty="0" smtClean="0"/>
              <a:t/>
            </a:r>
            <a:br>
              <a:rPr lang="en-US" b="1" dirty="0" smtClean="0"/>
            </a:br>
            <a:endParaRPr lang="fa-IR" dirty="0"/>
          </a:p>
        </p:txBody>
      </p:sp>
      <p:sp>
        <p:nvSpPr>
          <p:cNvPr id="3" name="Subtitle 2"/>
          <p:cNvSpPr>
            <a:spLocks noGrp="1"/>
          </p:cNvSpPr>
          <p:nvPr>
            <p:ph type="subTitle" idx="1"/>
          </p:nvPr>
        </p:nvSpPr>
        <p:spPr>
          <a:xfrm>
            <a:off x="1432560" y="1412776"/>
            <a:ext cx="7406640" cy="5256584"/>
          </a:xfrm>
        </p:spPr>
        <p:txBody>
          <a:bodyPr>
            <a:normAutofit fontScale="92500" lnSpcReduction="20000"/>
          </a:bodyPr>
          <a:lstStyle/>
          <a:p>
            <a:pPr marL="541782" indent="-514350" algn="justLow">
              <a:buFont typeface="+mj-lt"/>
              <a:buAutoNum type="arabicParenR"/>
            </a:pPr>
            <a:r>
              <a:rPr lang="fa-IR" dirty="0" smtClean="0"/>
              <a:t> </a:t>
            </a:r>
            <a:r>
              <a:rPr lang="ar-SA" dirty="0" smtClean="0"/>
              <a:t>سه مورد گزارش تشديد حملات تنفسي متعاقب مصرف سالمترول </a:t>
            </a:r>
            <a:r>
              <a:rPr lang="en-US" dirty="0" smtClean="0"/>
              <a:t>(</a:t>
            </a:r>
            <a:r>
              <a:rPr lang="en-US" dirty="0" err="1" smtClean="0"/>
              <a:t>Serevent</a:t>
            </a:r>
            <a:r>
              <a:rPr lang="en-US" baseline="30000" dirty="0" smtClean="0">
                <a:sym typeface="Symbol"/>
              </a:rPr>
              <a:t></a:t>
            </a:r>
            <a:r>
              <a:rPr lang="en-US" dirty="0" smtClean="0"/>
              <a:t>)</a:t>
            </a:r>
            <a:r>
              <a:rPr lang="ar-SA" dirty="0" smtClean="0"/>
              <a:t> در سه بيمار مبتلا به آسم كه متاسفانه در يك مورد منجر به مرگ بيمار گشته است. لازم به ذكر است كه هر سه بيمار هنگام شروع حمله آسم از سالمترول استفاده نموده اند و با توجه به اينكه شروع اثر اين فرآورده با تاخير صورت مي گيرد و لذا جهت مصرف در هنگام بروز حملات حاد آسم توصيه نمي گردد</a:t>
            </a:r>
            <a:r>
              <a:rPr lang="fa-IR" dirty="0" smtClean="0"/>
              <a:t>.</a:t>
            </a:r>
          </a:p>
          <a:p>
            <a:pPr marL="541782" indent="-514350" algn="justLow">
              <a:buFont typeface="+mj-lt"/>
              <a:buAutoNum type="arabicParenR"/>
            </a:pPr>
            <a:r>
              <a:rPr lang="fa-IR" dirty="0" smtClean="0"/>
              <a:t> </a:t>
            </a:r>
            <a:r>
              <a:rPr lang="ar-SA" dirty="0" smtClean="0"/>
              <a:t>سالمترول فقط به عنوان درمان نگاهدارنده در بيماريهاي تنفسي نظير آسم يا بيماري مزمن انسداد ريوي </a:t>
            </a:r>
            <a:r>
              <a:rPr lang="en-US" dirty="0" smtClean="0"/>
              <a:t>(COPD) </a:t>
            </a:r>
            <a:r>
              <a:rPr lang="ar-SA" dirty="0" smtClean="0"/>
              <a:t> مورد استفاده قرار مي گيرد. مصرف سالمترول در بيماران مبتلا به آسم حاد پيشرونده يا علائم حاد </a:t>
            </a:r>
            <a:r>
              <a:rPr lang="en-US" dirty="0" smtClean="0"/>
              <a:t>COPD </a:t>
            </a:r>
            <a:r>
              <a:rPr lang="ar-SA" dirty="0" smtClean="0"/>
              <a:t>توصيه نمي گردد، زيرا بروز عوارض ريوي حاد شديد و حتي كشنده در اين موارد گزارش شده است.</a:t>
            </a:r>
            <a:endParaRPr lang="en-US" dirty="0" smtClean="0"/>
          </a:p>
          <a:p>
            <a:pPr marL="541782" indent="-514350" algn="justLow">
              <a:buFont typeface="+mj-lt"/>
              <a:buAutoNum type="arabicParenR"/>
            </a:pPr>
            <a:r>
              <a:rPr lang="fa-IR" dirty="0" smtClean="0"/>
              <a:t> </a:t>
            </a:r>
            <a:r>
              <a:rPr lang="ar-SA" dirty="0" smtClean="0"/>
              <a:t>سالمترول جايگزين كورتيكوستروئيدهاي خوراكي يا استنشاقي نمي باشد. بنابراين بايد به بيماران مصرف كننده كورتيكوستروئيد توصيه گردد كه هنگام شروع مصرف سالمترول نسبت به كاهش مقدار مصرف يا قطع مصرف كورتيكوستروئيدها اقدام ننمايند، زيرا ممكن است منجر به پيشرفت آسم گردد. </a:t>
            </a:r>
            <a:endParaRPr lang="en-US" dirty="0" smtClean="0"/>
          </a:p>
          <a:p>
            <a:pPr marL="541782" indent="-514350" algn="justLow">
              <a:buFont typeface="+mj-lt"/>
              <a:buAutoNum type="arabicParenR"/>
            </a:pPr>
            <a:endParaRPr lang="fa-I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b="1" dirty="0" smtClean="0"/>
              <a:t>مرگ متعاقب مصرف ايمونوگلوبولين وريدي </a:t>
            </a:r>
            <a:r>
              <a:rPr lang="en-US" b="1" dirty="0" smtClean="0"/>
              <a:t>(IVIG)</a:t>
            </a:r>
            <a:endParaRPr lang="fa-IR" dirty="0"/>
          </a:p>
        </p:txBody>
      </p:sp>
      <p:sp>
        <p:nvSpPr>
          <p:cNvPr id="3" name="Subtitle 2"/>
          <p:cNvSpPr>
            <a:spLocks noGrp="1"/>
          </p:cNvSpPr>
          <p:nvPr>
            <p:ph type="subTitle" idx="1"/>
          </p:nvPr>
        </p:nvSpPr>
        <p:spPr>
          <a:xfrm>
            <a:off x="1432560" y="1850064"/>
            <a:ext cx="7406640" cy="4819296"/>
          </a:xfrm>
        </p:spPr>
        <p:txBody>
          <a:bodyPr/>
          <a:lstStyle/>
          <a:p>
            <a:pPr marL="541782" lvl="0" indent="-514350" algn="justLow">
              <a:buFont typeface="+mj-lt"/>
              <a:buAutoNum type="arabicParenR"/>
            </a:pPr>
            <a:r>
              <a:rPr lang="fa-IR" dirty="0" smtClean="0"/>
              <a:t> </a:t>
            </a:r>
            <a:r>
              <a:rPr lang="ar-SA" dirty="0" smtClean="0"/>
              <a:t>ايمونوگلوبولين تزريقي </a:t>
            </a:r>
            <a:r>
              <a:rPr lang="en-US" dirty="0" smtClean="0"/>
              <a:t>(IVIG)</a:t>
            </a:r>
            <a:r>
              <a:rPr lang="ar-SA" dirty="0" smtClean="0"/>
              <a:t> بايد كاملاً شفاف و بدون هرگونه كدورت يا تغيير رنگ باشد. در صورت مشاهده هرگونه تغيير رنگ در اين فرآورده از تزريق آن جدا خودداري نماييد. </a:t>
            </a:r>
            <a:endParaRPr lang="en-US" dirty="0" smtClean="0"/>
          </a:p>
          <a:p>
            <a:pPr marL="541782" lvl="0" indent="-514350" algn="justLow">
              <a:buFont typeface="+mj-lt"/>
              <a:buAutoNum type="arabicParenR"/>
            </a:pPr>
            <a:r>
              <a:rPr lang="ar-SA" dirty="0" smtClean="0"/>
              <a:t>تغيير رنگ فرآورده تزريقي مي تواند نشان دهنده سميت آن باشد. لذا به رنگ فرآورده هاي تزريقي هنگام مصرف توجه فرماييد.</a:t>
            </a:r>
            <a:endParaRPr lang="en-US" dirty="0" smtClean="0"/>
          </a:p>
          <a:p>
            <a:pPr marL="541782" indent="-514350" algn="justLow">
              <a:buFont typeface="+mj-lt"/>
              <a:buAutoNum type="arabicParenR"/>
            </a:pPr>
            <a:endParaRPr lang="fa-I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772958"/>
          </a:xfrm>
        </p:spPr>
        <p:txBody>
          <a:bodyPr>
            <a:normAutofit fontScale="90000"/>
          </a:bodyPr>
          <a:lstStyle/>
          <a:p>
            <a:pPr algn="ctr"/>
            <a:r>
              <a:rPr lang="ar-SA" b="1" dirty="0" smtClean="0"/>
              <a:t>سرفه ناشي از داروهاي مهار كننده آنزيم مبدل آنژيو تانسين</a:t>
            </a:r>
            <a:r>
              <a:rPr lang="en-US" b="1" dirty="0" smtClean="0"/>
              <a:t/>
            </a:r>
            <a:br>
              <a:rPr lang="en-US" b="1" dirty="0" smtClean="0"/>
            </a:br>
            <a:endParaRPr lang="fa-IR" dirty="0"/>
          </a:p>
        </p:txBody>
      </p:sp>
      <p:sp>
        <p:nvSpPr>
          <p:cNvPr id="3" name="Subtitle 2"/>
          <p:cNvSpPr>
            <a:spLocks noGrp="1"/>
          </p:cNvSpPr>
          <p:nvPr>
            <p:ph type="subTitle" idx="1"/>
          </p:nvPr>
        </p:nvSpPr>
        <p:spPr>
          <a:xfrm>
            <a:off x="1432560" y="1850064"/>
            <a:ext cx="7406640" cy="4675280"/>
          </a:xfrm>
        </p:spPr>
        <p:txBody>
          <a:bodyPr/>
          <a:lstStyle/>
          <a:p>
            <a:pPr marL="541782" indent="-514350" algn="justLow">
              <a:buFont typeface="+mj-lt"/>
              <a:buAutoNum type="arabicParenR"/>
            </a:pPr>
            <a:r>
              <a:rPr lang="fa-IR" dirty="0" smtClean="0"/>
              <a:t> </a:t>
            </a:r>
            <a:r>
              <a:rPr lang="ar-SA" dirty="0" smtClean="0"/>
              <a:t>يكي از عوارض قابل توجه طي مصرف </a:t>
            </a:r>
            <a:r>
              <a:rPr lang="en-US" dirty="0" smtClean="0"/>
              <a:t>ACEIs</a:t>
            </a:r>
            <a:r>
              <a:rPr lang="ar-SA" dirty="0" smtClean="0"/>
              <a:t> سرفه بوده كه گاهي منجر به قطع مصرف دارو مي شود. اين سرفه ها خشك، مقاوم و بدون خلط بوده و مي تواند موجب اختلال در خواب، جراحات گلو و تغيير صدا شود.</a:t>
            </a:r>
            <a:endParaRPr lang="en-US" dirty="0" smtClean="0"/>
          </a:p>
          <a:p>
            <a:pPr marL="541782" indent="-514350" algn="justLow">
              <a:buFont typeface="+mj-lt"/>
              <a:buAutoNum type="arabicParenR"/>
            </a:pPr>
            <a:r>
              <a:rPr lang="ar-SA" dirty="0" smtClean="0"/>
              <a:t> اين سرفه ها به داروهاي ضد سرفه پاسخ نمي دهند.</a:t>
            </a:r>
            <a:endParaRPr lang="en-US" smtClean="0"/>
          </a:p>
          <a:p>
            <a:pPr marL="541782" indent="-514350" algn="justLow">
              <a:buFont typeface="+mj-lt"/>
              <a:buAutoNum type="arabicParenR"/>
            </a:pPr>
            <a:r>
              <a:rPr lang="ar-SA" smtClean="0"/>
              <a:t> </a:t>
            </a:r>
            <a:r>
              <a:rPr lang="ar-SA" dirty="0" smtClean="0"/>
              <a:t>اين عارضه در 5 تا 20 درصد بيماران مشاهده مي شود وزنان سه برابر بيشتر از مردان درمعرض اين عارضه مي باشند. </a:t>
            </a:r>
            <a:endParaRPr lang="en-US" dirty="0" smtClean="0"/>
          </a:p>
          <a:p>
            <a:pPr marL="541782" indent="-514350" algn="justLow">
              <a:buFont typeface="+mj-lt"/>
              <a:buAutoNum type="arabicParenR"/>
            </a:pPr>
            <a:endParaRPr lang="fa-I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188640"/>
            <a:ext cx="7406640" cy="764846"/>
          </a:xfrm>
        </p:spPr>
        <p:txBody>
          <a:bodyPr/>
          <a:lstStyle/>
          <a:p>
            <a:pPr algn="ctr"/>
            <a:r>
              <a:rPr lang="ar-SA" dirty="0" smtClean="0"/>
              <a:t>كوتريموكسازول و عوارض ناشي از آن</a:t>
            </a:r>
            <a:endParaRPr lang="fa-IR" dirty="0"/>
          </a:p>
        </p:txBody>
      </p:sp>
      <p:sp>
        <p:nvSpPr>
          <p:cNvPr id="3" name="Subtitle 2"/>
          <p:cNvSpPr>
            <a:spLocks noGrp="1"/>
          </p:cNvSpPr>
          <p:nvPr>
            <p:ph type="subTitle" idx="1"/>
          </p:nvPr>
        </p:nvSpPr>
        <p:spPr>
          <a:xfrm>
            <a:off x="1432560" y="1124744"/>
            <a:ext cx="7406640" cy="5472608"/>
          </a:xfrm>
        </p:spPr>
        <p:txBody>
          <a:bodyPr>
            <a:normAutofit fontScale="85000" lnSpcReduction="10000"/>
          </a:bodyPr>
          <a:lstStyle/>
          <a:p>
            <a:pPr marL="541782" lvl="0" indent="-514350" algn="justLow">
              <a:buFont typeface="+mj-lt"/>
              <a:buAutoNum type="arabicParenR"/>
            </a:pPr>
            <a:r>
              <a:rPr lang="ar-SA" dirty="0" smtClean="0"/>
              <a:t> </a:t>
            </a:r>
            <a:r>
              <a:rPr lang="ar-SA" sz="2800" dirty="0" smtClean="0"/>
              <a:t>از مصرف اين دارو در بيماران با نارسايي شديد كبدي بايد خودداري كرد و در ضايعات خفيف تر كبدي، اين دارو بايد با احتياط مصرف شود.</a:t>
            </a:r>
            <a:endParaRPr lang="en-US" sz="2800" dirty="0" smtClean="0"/>
          </a:p>
          <a:p>
            <a:pPr marL="541782" lvl="0" indent="-514350" algn="justLow">
              <a:buFont typeface="+mj-lt"/>
              <a:buAutoNum type="arabicParenR"/>
            </a:pPr>
            <a:r>
              <a:rPr lang="ar-SA" sz="2800" dirty="0" smtClean="0"/>
              <a:t> در بيماران با ضايعه كليوي، دارو را بايد با احتياط مصرف نمود. </a:t>
            </a:r>
            <a:endParaRPr lang="en-US" sz="2800" dirty="0" smtClean="0"/>
          </a:p>
          <a:p>
            <a:pPr marL="541782" lvl="0" indent="-514350" algn="justLow">
              <a:buFont typeface="+mj-lt"/>
              <a:buAutoNum type="arabicParenR"/>
            </a:pPr>
            <a:r>
              <a:rPr lang="ar-SA" sz="2800" dirty="0" smtClean="0"/>
              <a:t> براي كاهش خطركريستالوريا، بيمار بايد مايعات زياد مصرف كند. </a:t>
            </a:r>
            <a:endParaRPr lang="en-US" sz="2800" dirty="0" smtClean="0"/>
          </a:p>
          <a:p>
            <a:pPr marL="541782" lvl="0" indent="-514350" algn="justLow">
              <a:buFont typeface="+mj-lt"/>
              <a:buAutoNum type="arabicParenR"/>
            </a:pPr>
            <a:r>
              <a:rPr lang="ar-SA" sz="2800" dirty="0" smtClean="0"/>
              <a:t>از مصرف كوتريموكسازول در بيماران با كمبود آنزيم گلوكز6- فسفات دهيدروژناز بايد خودداري شود. </a:t>
            </a:r>
            <a:endParaRPr lang="fa-IR" sz="2800" dirty="0" smtClean="0"/>
          </a:p>
          <a:p>
            <a:pPr marL="541782" lvl="0" indent="-514350" algn="justLow">
              <a:buFont typeface="+mj-lt"/>
              <a:buAutoNum type="arabicParenR"/>
            </a:pPr>
            <a:r>
              <a:rPr lang="ar-SA" sz="2800" dirty="0" smtClean="0"/>
              <a:t>احتياط در مصرف كوتريموكسازول در افراد پير به خصوص واكنشهاي شديد پوستي كوتريموكسازول در بيماران پير ممكن است منجر به مرگ گردد. </a:t>
            </a:r>
            <a:endParaRPr lang="fa-IR" sz="2800" dirty="0" smtClean="0"/>
          </a:p>
          <a:p>
            <a:pPr marL="541782" indent="-514350" algn="justLow">
              <a:buFont typeface="+mj-lt"/>
              <a:buAutoNum type="arabicParenR"/>
            </a:pPr>
            <a:r>
              <a:rPr lang="fa-IR" sz="2800" dirty="0" smtClean="0"/>
              <a:t> </a:t>
            </a:r>
            <a:r>
              <a:rPr lang="ar-SA" sz="2800" dirty="0" smtClean="0"/>
              <a:t>مصرف كوتريموكسازول در كودكان با احتياط صورت مي گيرد. كوتريموكسازول در كودكان كمتر از 2 ماه نبايد مصرف شود. ايمني و اثر بخشي استفاده مكرر كوتريموكسازول در كودكان كمتر از 2 سال به جز عفونت </a:t>
            </a:r>
            <a:r>
              <a:rPr lang="en-US" sz="2800" dirty="0" err="1" smtClean="0"/>
              <a:t>Pneumocystis</a:t>
            </a:r>
            <a:r>
              <a:rPr lang="en-US" sz="2800" dirty="0" smtClean="0"/>
              <a:t> </a:t>
            </a:r>
            <a:r>
              <a:rPr lang="en-US" sz="2800" dirty="0" err="1" smtClean="0"/>
              <a:t>carinii</a:t>
            </a:r>
            <a:r>
              <a:rPr lang="ar-SA" sz="2800" dirty="0" smtClean="0"/>
              <a:t> بطور كامل مورد ارزيابي قرار نگرفته است. </a:t>
            </a:r>
            <a:endParaRPr lang="en-US" sz="2800" dirty="0" smtClean="0"/>
          </a:p>
          <a:p>
            <a:pPr marL="541782" lvl="0" indent="-514350" algn="justLow">
              <a:buFont typeface="+mj-lt"/>
              <a:buAutoNum type="arabicParenR"/>
            </a:pPr>
            <a:endParaRPr lang="en-US" dirty="0" smtClean="0"/>
          </a:p>
          <a:p>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656" y="1988840"/>
            <a:ext cx="7406640" cy="1800200"/>
          </a:xfrm>
        </p:spPr>
        <p:txBody>
          <a:bodyPr/>
          <a:lstStyle/>
          <a:p>
            <a:pPr algn="ctr"/>
            <a:r>
              <a:rPr lang="fa-IR" dirty="0" smtClean="0"/>
              <a:t>اشتباهات دارو پزشکی در سطوح مختلف</a:t>
            </a:r>
            <a:endParaRPr lang="fa-IR" dirty="0"/>
          </a:p>
        </p:txBody>
      </p:sp>
      <p:sp>
        <p:nvSpPr>
          <p:cNvPr id="3" name="Subtitle 2"/>
          <p:cNvSpPr>
            <a:spLocks noGrp="1"/>
          </p:cNvSpPr>
          <p:nvPr>
            <p:ph type="subTitle" idx="1"/>
          </p:nvPr>
        </p:nvSpPr>
        <p:spPr/>
        <p:txBody>
          <a:bodyPr/>
          <a:lstStyle/>
          <a:p>
            <a:pPr algn="just"/>
            <a:endParaRPr lang="fa-I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b="1" dirty="0" smtClean="0"/>
              <a:t>گزارش جديد افتادگي مچ پا </a:t>
            </a:r>
            <a:r>
              <a:rPr lang="ar-SA" b="1" dirty="0" smtClean="0"/>
              <a:t>مشكوك به</a:t>
            </a:r>
            <a:r>
              <a:rPr lang="fa-IR" b="1" dirty="0" smtClean="0"/>
              <a:t> تزريق عضلاني آمپول ديكلوفناك سديم</a:t>
            </a:r>
            <a:endParaRPr lang="fa-IR" dirty="0"/>
          </a:p>
        </p:txBody>
      </p:sp>
      <p:sp>
        <p:nvSpPr>
          <p:cNvPr id="3" name="Subtitle 2"/>
          <p:cNvSpPr>
            <a:spLocks noGrp="1"/>
          </p:cNvSpPr>
          <p:nvPr>
            <p:ph type="subTitle" idx="1"/>
          </p:nvPr>
        </p:nvSpPr>
        <p:spPr>
          <a:xfrm>
            <a:off x="1432560" y="1850064"/>
            <a:ext cx="7406640" cy="4747288"/>
          </a:xfrm>
        </p:spPr>
        <p:txBody>
          <a:bodyPr>
            <a:normAutofit lnSpcReduction="10000"/>
          </a:bodyPr>
          <a:lstStyle/>
          <a:p>
            <a:pPr marL="541782" indent="-514350" algn="justLow">
              <a:buFont typeface="+mj-lt"/>
              <a:buAutoNum type="arabicParenR"/>
            </a:pPr>
            <a:r>
              <a:rPr lang="fa-IR" dirty="0" smtClean="0"/>
              <a:t>تجويز </a:t>
            </a:r>
            <a:r>
              <a:rPr lang="ar-SA" dirty="0" smtClean="0"/>
              <a:t>اين </a:t>
            </a:r>
            <a:r>
              <a:rPr lang="fa-IR" dirty="0" smtClean="0"/>
              <a:t>دارو در بيمارستانها نيز بايد فقط به مواردي كه انديكاسيون دارد و جايگزين ديگري براي آن وجود ندارد، محدود گردد. از تجويز اين دارو در درمان تب، سرماخوردگي و دردهاي خفيف و متوسط بايد اجتناب شود.</a:t>
            </a:r>
            <a:endParaRPr lang="en-US" dirty="0" smtClean="0"/>
          </a:p>
          <a:p>
            <a:pPr marL="541782" indent="-514350" algn="justLow">
              <a:buFont typeface="+mj-lt"/>
              <a:buAutoNum type="arabicParenR"/>
            </a:pPr>
            <a:r>
              <a:rPr lang="fa-IR" dirty="0" smtClean="0"/>
              <a:t> تجويز آمپول ديكلوفناك در كودكان زير 15 سال ممنوع مي باشد.</a:t>
            </a:r>
            <a:endParaRPr lang="en-US" dirty="0" smtClean="0"/>
          </a:p>
          <a:p>
            <a:pPr marL="541782" indent="-514350" algn="justLow">
              <a:buFont typeface="+mj-lt"/>
              <a:buAutoNum type="arabicParenR"/>
            </a:pPr>
            <a:r>
              <a:rPr lang="fa-IR" dirty="0" smtClean="0"/>
              <a:t>آمپول ديكلوفناك سديم بايد به صورت عميق در ربع فوقاني خارجي عضله گلوتئال تزريق گردد.</a:t>
            </a:r>
            <a:endParaRPr lang="en-US" dirty="0" smtClean="0"/>
          </a:p>
          <a:p>
            <a:pPr marL="541782" indent="-514350" algn="justLow">
              <a:buFont typeface="+mj-lt"/>
              <a:buAutoNum type="arabicParenR"/>
            </a:pPr>
            <a:r>
              <a:rPr lang="ar-SA" dirty="0" smtClean="0"/>
              <a:t>مقدار مصرف آمپول ديكلوفناك سديم به صورت تزريق عضلاني، 75 ميلي گرم در روز (در دردهاي بسيار شديد مشمول انديكاسيونهاي اين دارو، 75 ميلي گرم دو بار در روز)  حد اكثر به   مدت دو روز مي باشد.  </a:t>
            </a:r>
            <a:endParaRPr lang="en-US" dirty="0" smtClean="0"/>
          </a:p>
          <a:p>
            <a:endParaRPr lang="fa-I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052878"/>
          </a:xfrm>
        </p:spPr>
        <p:txBody>
          <a:bodyPr>
            <a:normAutofit fontScale="90000"/>
          </a:bodyPr>
          <a:lstStyle/>
          <a:p>
            <a:pPr algn="ctr"/>
            <a:r>
              <a:rPr lang="fa-IR" b="1" dirty="0" smtClean="0"/>
              <a:t>اختلالات شدید بینایی متعاقب مصرف داروهای سیلدنافیل، تادالافیل، واردنافیل</a:t>
            </a:r>
            <a:endParaRPr lang="fa-IR" dirty="0"/>
          </a:p>
        </p:txBody>
      </p:sp>
      <p:sp>
        <p:nvSpPr>
          <p:cNvPr id="3" name="Subtitle 2"/>
          <p:cNvSpPr>
            <a:spLocks noGrp="1"/>
          </p:cNvSpPr>
          <p:nvPr>
            <p:ph type="subTitle" idx="1"/>
          </p:nvPr>
        </p:nvSpPr>
        <p:spPr>
          <a:xfrm>
            <a:off x="1432560" y="1484784"/>
            <a:ext cx="7406640" cy="5112568"/>
          </a:xfrm>
        </p:spPr>
        <p:txBody>
          <a:bodyPr>
            <a:normAutofit fontScale="85000" lnSpcReduction="20000"/>
          </a:bodyPr>
          <a:lstStyle/>
          <a:p>
            <a:pPr marL="541782" lvl="0" indent="-514350" algn="justLow">
              <a:buFont typeface="+mj-lt"/>
              <a:buAutoNum type="arabicParenR"/>
            </a:pPr>
            <a:r>
              <a:rPr lang="fa-IR" dirty="0" smtClean="0"/>
              <a:t>گزارشاتی مبنی بر بروز </a:t>
            </a:r>
            <a:r>
              <a:rPr lang="en-US" dirty="0" smtClean="0"/>
              <a:t>(NAJON) </a:t>
            </a:r>
            <a:r>
              <a:rPr lang="en-US" dirty="0" err="1" smtClean="0"/>
              <a:t>Nonarteritic</a:t>
            </a:r>
            <a:r>
              <a:rPr lang="en-US" dirty="0" smtClean="0"/>
              <a:t> Anterior Ischemic Optic Neuropathy</a:t>
            </a:r>
            <a:r>
              <a:rPr lang="fa-IR" dirty="0" smtClean="0"/>
              <a:t> پس   از مصرف سیلدنافیل، تادالافیل و واردنافیل توسط </a:t>
            </a:r>
            <a:r>
              <a:rPr lang="en-US" dirty="0" smtClean="0"/>
              <a:t>FDA</a:t>
            </a:r>
            <a:r>
              <a:rPr lang="fa-IR" dirty="0" smtClean="0"/>
              <a:t> دریافت شده است. این نوع عارضه بینایی  زمانی رخ می دهد که جریان خونی که به عصب بینایی خونرسانی می کند، مسدود گردد. این انسداد    باعث کاهش بدون درد و ناگهانی بینایی در یک یا هر دو چشم می گردد. در صورت ایجاد این عارضه در یک چشم، احتمال بروز مجدد آن در چشم دیگر افزایش می یابد.</a:t>
            </a:r>
            <a:endParaRPr lang="en-US" dirty="0" smtClean="0"/>
          </a:p>
          <a:p>
            <a:pPr marL="541782" lvl="0" indent="-514350" algn="justLow">
              <a:buFont typeface="+mj-lt"/>
              <a:buAutoNum type="arabicParenR"/>
            </a:pPr>
            <a:r>
              <a:rPr lang="fa-IR" dirty="0" smtClean="0"/>
              <a:t>با وجود اینکه در برخی از موارد عارضه بینایی مذکور با گذشت زمان بهبود می یابد، امکان دارد که  در برخی موارد برگشت ناپذیر باشد. </a:t>
            </a:r>
            <a:endParaRPr lang="en-US" dirty="0" smtClean="0"/>
          </a:p>
          <a:p>
            <a:pPr marL="541782" lvl="0" indent="-514350" algn="justLow">
              <a:buFont typeface="+mj-lt"/>
              <a:buAutoNum type="arabicParenR"/>
            </a:pPr>
            <a:r>
              <a:rPr lang="fa-IR" dirty="0" smtClean="0"/>
              <a:t>افراد مبتلا به بیماریهای قلبی- عروقی، فشار خون، دیابت، کلسترول بالا، اختلالات بینایی، افراد  سیگاری و افراد با سن بالاتر از 50 سال بیشتر در معرض خطر ابتلا به </a:t>
            </a:r>
            <a:r>
              <a:rPr lang="en-US" dirty="0" smtClean="0"/>
              <a:t>NAION</a:t>
            </a:r>
            <a:r>
              <a:rPr lang="fa-IR" dirty="0" smtClean="0"/>
              <a:t> هستند. </a:t>
            </a:r>
            <a:endParaRPr lang="en-US" dirty="0" smtClean="0"/>
          </a:p>
          <a:p>
            <a:pPr marL="541782" lvl="0" indent="-514350" algn="justLow">
              <a:buFont typeface="+mj-lt"/>
              <a:buAutoNum type="arabicParenR"/>
            </a:pPr>
            <a:r>
              <a:rPr lang="fa-IR" dirty="0" smtClean="0"/>
              <a:t>به بیماران توصیه گردد که چنانچه با مصرف این داروها دچار کاهش دید بخصوص بصورت  ناگهانی در یک یا هر دو چشم شوند، باید بلافاصله دارو را قطع کرده و به پزشک یا داروساز خود       اطلاع دهند. </a:t>
            </a:r>
            <a:endParaRPr lang="en-US" dirty="0" smtClean="0"/>
          </a:p>
          <a:p>
            <a:pPr marL="541782" lvl="0" indent="-514350" algn="justLow">
              <a:buFont typeface="+mj-lt"/>
              <a:buAutoNum type="arabicParenR"/>
            </a:pPr>
            <a:r>
              <a:rPr lang="fa-IR" dirty="0" smtClean="0"/>
              <a:t>پیش از تجویز دارو حتماً از بیمار در رابطه با سابقه اختلالات بینایی از قبیل کاهش بینایی سؤال گردد.</a:t>
            </a:r>
            <a:endParaRPr lang="fa-I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err="1" smtClean="0"/>
              <a:t>celecoxib</a:t>
            </a:r>
            <a:r>
              <a:rPr lang="en-US" b="1" dirty="0" smtClean="0"/>
              <a:t> </a:t>
            </a:r>
            <a:r>
              <a:rPr lang="ar-SA" b="1" dirty="0" smtClean="0"/>
              <a:t>و عوارض قلبي </a:t>
            </a:r>
            <a:r>
              <a:rPr lang="en-US" b="1" dirty="0" smtClean="0"/>
              <a:t>–</a:t>
            </a:r>
            <a:r>
              <a:rPr lang="ar-SA" b="1" dirty="0" smtClean="0"/>
              <a:t> عروقي</a:t>
            </a:r>
            <a:r>
              <a:rPr lang="en-US" dirty="0" smtClean="0"/>
              <a:t/>
            </a:r>
            <a:br>
              <a:rPr lang="en-US" dirty="0" smtClean="0"/>
            </a:br>
            <a:endParaRPr lang="fa-IR" dirty="0"/>
          </a:p>
        </p:txBody>
      </p:sp>
      <p:sp>
        <p:nvSpPr>
          <p:cNvPr id="3" name="Subtitle 2"/>
          <p:cNvSpPr>
            <a:spLocks noGrp="1"/>
          </p:cNvSpPr>
          <p:nvPr>
            <p:ph type="subTitle" idx="1"/>
          </p:nvPr>
        </p:nvSpPr>
        <p:spPr>
          <a:xfrm>
            <a:off x="1432560" y="1412776"/>
            <a:ext cx="7406640" cy="5256584"/>
          </a:xfrm>
        </p:spPr>
        <p:txBody>
          <a:bodyPr>
            <a:normAutofit lnSpcReduction="10000"/>
          </a:bodyPr>
          <a:lstStyle/>
          <a:p>
            <a:pPr marL="541782" lvl="0" indent="-514350" algn="justLow">
              <a:buFont typeface="+mj-lt"/>
              <a:buAutoNum type="arabicParenR"/>
            </a:pPr>
            <a:r>
              <a:rPr lang="ar-SA" dirty="0" smtClean="0"/>
              <a:t>مشكلات قلبي </a:t>
            </a:r>
            <a:r>
              <a:rPr lang="en-US" dirty="0" smtClean="0"/>
              <a:t>–</a:t>
            </a:r>
            <a:r>
              <a:rPr lang="ar-SA" dirty="0" smtClean="0"/>
              <a:t> عروقي مانند حملات قلبي يا سكته مغزي از جمله عوارض </a:t>
            </a:r>
            <a:r>
              <a:rPr lang="en-US" dirty="0" err="1" smtClean="0"/>
              <a:t>celecoxib</a:t>
            </a:r>
            <a:r>
              <a:rPr lang="ar-SA" dirty="0" smtClean="0"/>
              <a:t> مي باشد. لذا اطلاع از سابقه فشار خون بالا، بيماريهاي ايسكميك قلب ( مانندآنژين و حمله هاي قلبي )، ادم و نارسايي قلبي در بيمار، قبل از تجويز اين دارو امري ضروري است و لازم است به بيماران توصيه شود كه در صورت تشديد تورم، ضعف، تنگي نفس، خستگي، افزايش وزن و درد قفسه سينه در هنگام مصرف </a:t>
            </a:r>
            <a:r>
              <a:rPr lang="en-US" dirty="0" err="1" smtClean="0"/>
              <a:t>celecoxib</a:t>
            </a:r>
            <a:r>
              <a:rPr lang="ar-SA" dirty="0" smtClean="0"/>
              <a:t> فوراً پزشك خود را مطلع سازند.</a:t>
            </a:r>
            <a:endParaRPr lang="en-US" dirty="0" smtClean="0"/>
          </a:p>
          <a:p>
            <a:pPr marL="541782" lvl="0" indent="-514350" algn="justLow">
              <a:buFont typeface="+mj-lt"/>
              <a:buAutoNum type="arabicParenR"/>
            </a:pPr>
            <a:r>
              <a:rPr lang="ar-SA" dirty="0" smtClean="0"/>
              <a:t>تجويز</a:t>
            </a:r>
            <a:r>
              <a:rPr lang="en-US" dirty="0" err="1" smtClean="0"/>
              <a:t>celecoxib</a:t>
            </a:r>
            <a:r>
              <a:rPr lang="en-US" dirty="0" smtClean="0"/>
              <a:t> </a:t>
            </a:r>
            <a:r>
              <a:rPr lang="ar-SA" dirty="0" smtClean="0"/>
              <a:t>در بيماران مبتلا به آرتريت روماتوئيد يا استئوآرتريت  فقط محدود به مواردي است كه مصرف ساير داروهاي ضد التهاب غير استروئيدي، عوارض گوارشي جدي و شديدي را براي بيمار به همراه داشته باشد. لازم به ذكر است كه اين دارو نيز قادر به ايجاد عوارض گوارشي مي باشد.</a:t>
            </a:r>
            <a:endParaRPr lang="en-US" dirty="0" smtClean="0"/>
          </a:p>
          <a:p>
            <a:endParaRPr lang="fa-I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28625" y="0"/>
            <a:ext cx="8229600" cy="1143000"/>
          </a:xfrm>
        </p:spPr>
        <p:txBody>
          <a:bodyPr/>
          <a:lstStyle/>
          <a:p>
            <a:pPr algn="ctr">
              <a:defRPr/>
            </a:pPr>
            <a:r>
              <a:rPr lang="fa-IR" sz="3000" dirty="0" smtClean="0">
                <a:solidFill>
                  <a:srgbClr val="FF0000"/>
                </a:solidFill>
              </a:rPr>
              <a:t>با تشکر از توجه شما</a:t>
            </a:r>
            <a:endParaRPr lang="en-GB" sz="3000" dirty="0">
              <a:solidFill>
                <a:srgbClr val="FF0000"/>
              </a:solidFill>
            </a:endParaRPr>
          </a:p>
        </p:txBody>
      </p:sp>
      <p:pic>
        <p:nvPicPr>
          <p:cNvPr id="30723" name="Picture 15" descr="C:\Documents and Settings\ali\My Documents\My Pictures\iran_green-field_clouds_road_01.jpg"/>
          <p:cNvPicPr>
            <a:picLocks noGrp="1" noChangeAspect="1" noChangeArrowheads="1"/>
          </p:cNvPicPr>
          <p:nvPr>
            <p:ph idx="1"/>
          </p:nvPr>
        </p:nvPicPr>
        <p:blipFill>
          <a:blip r:embed="rId3" cstate="print"/>
          <a:srcRect/>
          <a:stretch>
            <a:fillRect/>
          </a:stretch>
        </p:blipFill>
        <p:spPr>
          <a:xfrm>
            <a:off x="1043608" y="1071563"/>
            <a:ext cx="8100392" cy="5786437"/>
          </a:xfr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124886"/>
          </a:xfrm>
        </p:spPr>
        <p:txBody>
          <a:bodyPr/>
          <a:lstStyle/>
          <a:p>
            <a:pPr algn="ctr"/>
            <a:r>
              <a:rPr lang="fa-IR" dirty="0" smtClean="0"/>
              <a:t>1. اشتباه در نسخه نویسی</a:t>
            </a:r>
            <a:endParaRPr lang="fa-IR" dirty="0"/>
          </a:p>
        </p:txBody>
      </p:sp>
      <p:sp>
        <p:nvSpPr>
          <p:cNvPr id="3" name="Subtitle 2"/>
          <p:cNvSpPr>
            <a:spLocks noGrp="1"/>
          </p:cNvSpPr>
          <p:nvPr>
            <p:ph type="subTitle" idx="1"/>
          </p:nvPr>
        </p:nvSpPr>
        <p:spPr>
          <a:xfrm>
            <a:off x="1432560" y="1850064"/>
            <a:ext cx="7406640" cy="3811184"/>
          </a:xfrm>
        </p:spPr>
        <p:txBody>
          <a:bodyPr>
            <a:normAutofit/>
          </a:bodyPr>
          <a:lstStyle/>
          <a:p>
            <a:pPr algn="just">
              <a:buFont typeface="Wingdings" pitchFamily="2" charset="2"/>
              <a:buChar char="q"/>
            </a:pPr>
            <a:r>
              <a:rPr lang="fa-IR" dirty="0" smtClean="0"/>
              <a:t> این نوع اشتباه به عنوان اشتباه پزشک در تشخیص بیماری یا تجویز داروی نامناسب توسط وی می باشد. درمیان گزارش های ارسالی به مرکز </a:t>
            </a:r>
            <a:r>
              <a:rPr lang="en-US" dirty="0" smtClean="0"/>
              <a:t>ADR</a:t>
            </a:r>
            <a:r>
              <a:rPr lang="fa-IR" dirty="0" smtClean="0"/>
              <a:t> ایران،تجویز آمپول دیکلوفناک در مواردی مانند درد اپی گاستر یا در کودکان زیر 13 سال مشاهده می گردد که به عنوان اشتباه در نسخه نویسی طبقه بندی می شود.</a:t>
            </a: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124886"/>
          </a:xfrm>
        </p:spPr>
        <p:txBody>
          <a:bodyPr/>
          <a:lstStyle/>
          <a:p>
            <a:pPr algn="ctr"/>
            <a:r>
              <a:rPr lang="fa-IR" dirty="0" smtClean="0"/>
              <a:t>2. از قلم افتادگی</a:t>
            </a:r>
            <a:endParaRPr lang="fa-IR" dirty="0"/>
          </a:p>
        </p:txBody>
      </p:sp>
      <p:sp>
        <p:nvSpPr>
          <p:cNvPr id="3" name="Subtitle 2"/>
          <p:cNvSpPr>
            <a:spLocks noGrp="1"/>
          </p:cNvSpPr>
          <p:nvPr>
            <p:ph type="subTitle" idx="1"/>
          </p:nvPr>
        </p:nvSpPr>
        <p:spPr>
          <a:xfrm>
            <a:off x="1432560" y="1850064"/>
            <a:ext cx="7406640" cy="3667168"/>
          </a:xfrm>
        </p:spPr>
        <p:txBody>
          <a:bodyPr>
            <a:normAutofit/>
          </a:bodyPr>
          <a:lstStyle/>
          <a:p>
            <a:pPr algn="just">
              <a:buFont typeface="Wingdings" pitchFamily="2" charset="2"/>
              <a:buChar char="q"/>
            </a:pPr>
            <a:r>
              <a:rPr lang="en-US" dirty="0" smtClean="0"/>
              <a:t> </a:t>
            </a:r>
            <a:r>
              <a:rPr lang="fa-IR" dirty="0" smtClean="0"/>
              <a:t>عدم رسیدن داروی مورد نظر پزشک به دست بیمار.اگر در یک دوره 24 ساعته مجموع تعداد دوزهای مصرفی کمتر از مجموع دوزهای تجویز شده باشد اشتباه حذف اتفاق افتاده است.گاهی نیز یکی از اقلام دارویی تجویز شده به اشتباه از قلم افتاده و حذف می شود.</a:t>
            </a:r>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052878"/>
          </a:xfrm>
        </p:spPr>
        <p:txBody>
          <a:bodyPr/>
          <a:lstStyle/>
          <a:p>
            <a:pPr algn="ctr"/>
            <a:r>
              <a:rPr lang="fa-IR" dirty="0" smtClean="0"/>
              <a:t>3. اشتباه در زمان مصرف دارو</a:t>
            </a:r>
            <a:endParaRPr lang="fa-IR" dirty="0"/>
          </a:p>
        </p:txBody>
      </p:sp>
      <p:sp>
        <p:nvSpPr>
          <p:cNvPr id="3" name="Subtitle 2"/>
          <p:cNvSpPr>
            <a:spLocks noGrp="1"/>
          </p:cNvSpPr>
          <p:nvPr>
            <p:ph type="subTitle" idx="1"/>
          </p:nvPr>
        </p:nvSpPr>
        <p:spPr>
          <a:xfrm>
            <a:off x="1432560" y="1850064"/>
            <a:ext cx="7406640" cy="4675280"/>
          </a:xfrm>
        </p:spPr>
        <p:txBody>
          <a:bodyPr>
            <a:normAutofit/>
          </a:bodyPr>
          <a:lstStyle/>
          <a:p>
            <a:pPr algn="just"/>
            <a:r>
              <a:rPr lang="fa-IR" dirty="0" smtClean="0"/>
              <a:t>این اشتباه زمانی اتفاق می افتد که:</a:t>
            </a:r>
          </a:p>
          <a:p>
            <a:pPr marL="541782" indent="-514350" algn="just">
              <a:buFont typeface="+mj-lt"/>
              <a:buAutoNum type="arabicParenR"/>
            </a:pPr>
            <a:r>
              <a:rPr lang="fa-IR" dirty="0" smtClean="0"/>
              <a:t> فاصله بین مصرف دو دوز دارویی کمتر یا بیشتر از 60 دقیقه از فاصله زمانی تجویز شده باشد.</a:t>
            </a:r>
          </a:p>
          <a:p>
            <a:pPr marL="541782" indent="-514350" algn="just">
              <a:buFont typeface="+mj-lt"/>
              <a:buAutoNum type="arabicParenR"/>
            </a:pPr>
            <a:r>
              <a:rPr lang="fa-IR" dirty="0" smtClean="0"/>
              <a:t> ظرف 60 دقیقه پس از زمان توصیه شده جهت مصرف دارو، دارو برای بیمار تهیه و مصرف نشده باشد.</a:t>
            </a:r>
          </a:p>
          <a:p>
            <a:pPr marL="541782" indent="-514350" algn="just">
              <a:buFont typeface="+mj-lt"/>
              <a:buAutoNum type="arabicParenR"/>
            </a:pPr>
            <a:r>
              <a:rPr lang="fa-IR" dirty="0" smtClean="0"/>
              <a:t> از نظر زمانی تداخل دارو با وعده های غذایی بیمار رعایت نشده باشد.</a:t>
            </a:r>
            <a:endParaRPr lang="fa-I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892</TotalTime>
  <Words>6478</Words>
  <Application>Microsoft Office PowerPoint</Application>
  <PresentationFormat>On-screen Show (4:3)</PresentationFormat>
  <Paragraphs>241</Paragraphs>
  <Slides>63</Slides>
  <Notes>1</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Solstice</vt:lpstr>
      <vt:lpstr>PowerPoint Presentation</vt:lpstr>
      <vt:lpstr>تعریف اشتباهات دارو پزشکی</vt:lpstr>
      <vt:lpstr>میزان شیوع اشتباهات دارو پزشکی</vt:lpstr>
      <vt:lpstr>PowerPoint Presentation</vt:lpstr>
      <vt:lpstr>PowerPoint Presentation</vt:lpstr>
      <vt:lpstr>اشتباهات دارو پزشکی در سطوح مختلف</vt:lpstr>
      <vt:lpstr>1. اشتباه در نسخه نویسی</vt:lpstr>
      <vt:lpstr>2. از قلم افتادگی</vt:lpstr>
      <vt:lpstr>3. اشتباه در زمان مصرف دارو</vt:lpstr>
      <vt:lpstr>4. استفاده از فرآورده های غیر مجاز</vt:lpstr>
      <vt:lpstr>5. مقدار مصرف نامناسب</vt:lpstr>
      <vt:lpstr>6. استفاده از اشکال دارویی نامناسب</vt:lpstr>
      <vt:lpstr>7. اشتباه در نحوه تهیه دارو</vt:lpstr>
      <vt:lpstr>8. اشتباه در نحوه مصرف دارو</vt:lpstr>
      <vt:lpstr>9. استفاده از فرآورده های فاسد</vt:lpstr>
      <vt:lpstr>10. اشتباه در پایش</vt:lpstr>
      <vt:lpstr>11. نقص در compliance بیمار</vt:lpstr>
      <vt:lpstr>علل وقوع اشتباه های دارو- پزشکی</vt:lpstr>
      <vt:lpstr>1)  دستخط نامناسب</vt:lpstr>
      <vt:lpstr>2) شبیه بودن نام فرآورده های دارویی از لحاظ نوشتاری و یا لفظی</vt:lpstr>
      <vt:lpstr>3) استفاده از اختصارات در نسخ</vt:lpstr>
      <vt:lpstr>4) نقص در عملکرد تجهیزات پزشکی</vt:lpstr>
      <vt:lpstr> 5)محاسبه ناصحیح دوز دارو  6)اشتباه در انتقال دستور پزشک به پرونده بیمار  7) اشتباهات در labeling داروها  8) فشار کاری زیاد  9) اشتباه در عملکرد پرسنل 10) عدم دسترسی به دارو 11) کافی نبودن پرسنل آموزش دیده</vt:lpstr>
      <vt:lpstr>عوامل معمول اشتباه در دارو درمانی از نظر انجمن بیمارستان های آمریکا</vt:lpstr>
      <vt:lpstr>راه های پیشگیری از اشتباهات دارو پزشکی در بیمارستان</vt:lpstr>
      <vt:lpstr>نقش داروساز در پیشگیری از اشتباهات دارو پزشکی</vt:lpstr>
      <vt:lpstr>نکاتی در خصوص پیشگیری از بروز خطاهای پزشکی دارویی درمورد فرآورده های تزریقی</vt:lpstr>
      <vt:lpstr>PowerPoint Presentation</vt:lpstr>
      <vt:lpstr>هشدار در خصوص عوارض شديد و کشنده ناشي از مصرف سفتریاکسون</vt:lpstr>
      <vt:lpstr>سندرم استیونس جانسون و نکرولیز اپیدرمی سمی ناشي از داروها </vt:lpstr>
      <vt:lpstr>افزایش خطر بروز آسیب های عضلانی و رابدومیلیز ناشی از مصرف همزمان سیمواستاتین و آمیودارون </vt:lpstr>
      <vt:lpstr>حذف اندیکاسیون  PNE از موارد مصرف اسپری و قطره بینی دسموپرسین </vt:lpstr>
      <vt:lpstr>هشدار در خصوص مصرف فرآورده های مورد استفاده جهت رفع سرفه و علائم سرماخوردگی در کودکان</vt:lpstr>
      <vt:lpstr>فهرست برخي فرآورده هاي مورد استفاده جهت رفع علائم سرماخوردگي و سرفه  </vt:lpstr>
      <vt:lpstr>هشدار در خصوص عوارض ناشی از انفوزیون سریع وانکومایسین </vt:lpstr>
      <vt:lpstr>ترامادول و عوارض شدید ناشی از آن </vt:lpstr>
      <vt:lpstr>اشتباه در تنظیم مقدار مصرف فرآورده ترکیبی آمپی سیلین/سولباکتام  </vt:lpstr>
      <vt:lpstr>یافته های جدید در خصوص آسيب هاي تاندوني به دنبال مصرف فلوروکينولون ها </vt:lpstr>
      <vt:lpstr>هشدار در خصوص استفاده از بي حس کننده هاي موضعي </vt:lpstr>
      <vt:lpstr>هالوپریدول و خطر ایجاد عوارض شدید قلبی </vt:lpstr>
      <vt:lpstr>هشدار در خصوص عوارض شديد ناشي از مصرف داروهاي تزريقي</vt:lpstr>
      <vt:lpstr>متوکلوپراميد و عوارض اکستراپيراميدال</vt:lpstr>
      <vt:lpstr>فنی توئین و عوارض شدید پوستی</vt:lpstr>
      <vt:lpstr>داروهاي ضد صرع و افزايش خطر افکار يا رفتار خودکشي</vt:lpstr>
      <vt:lpstr>هشدار در خصوص تزريق وريدي رانيتيدين </vt:lpstr>
      <vt:lpstr>عوارض کشنده ناشی از مصرف فرآورده تقلبی کاهنده وزن (SuperSlim) </vt:lpstr>
      <vt:lpstr>هشدار در خصوص مصرف داروی نیفدیپین</vt:lpstr>
      <vt:lpstr>اشتباه در مقدار مصرف لووستیریزین (Levocetirizine) </vt:lpstr>
      <vt:lpstr>داروهای خوراکی پوکی استخوان و افزایش خطر احتمال ابتلا به سرطان مری </vt:lpstr>
      <vt:lpstr>بروز تشنج متعاقب مصرف همزمان تئوفيلين و سيپروفلوكساسين</vt:lpstr>
      <vt:lpstr>مرگ ناشي از مصرف پرومتازين در كودكان با سن كمتر از 2 سال</vt:lpstr>
      <vt:lpstr>مرگ يك كودك متعاقب اشتباهات دارو پزشكي </vt:lpstr>
      <vt:lpstr>PowerPoint Presentation</vt:lpstr>
      <vt:lpstr>مرگ ناشی از تزريق همزمان سفترياکسون با فرآورده های حاوی کلسیم</vt:lpstr>
      <vt:lpstr>کاهش اثرات ضد پلاكتي آسپرين در اثر مصرف همزمان با ايبوپروفن</vt:lpstr>
      <vt:lpstr>هشدار مهم در رابطه با مصرف سالمترول </vt:lpstr>
      <vt:lpstr>مرگ متعاقب مصرف ايمونوگلوبولين وريدي (IVIG)</vt:lpstr>
      <vt:lpstr>سرفه ناشي از داروهاي مهار كننده آنزيم مبدل آنژيو تانسين </vt:lpstr>
      <vt:lpstr>كوتريموكسازول و عوارض ناشي از آن</vt:lpstr>
      <vt:lpstr>گزارش جديد افتادگي مچ پا مشكوك به تزريق عضلاني آمپول ديكلوفناك سديم</vt:lpstr>
      <vt:lpstr>اختلالات شدید بینایی متعاقب مصرف داروهای سیلدنافیل، تادالافیل، واردنافیل</vt:lpstr>
      <vt:lpstr>celecoxib و عوارض قلبي – عروقي </vt:lpstr>
      <vt:lpstr>با تشکر از توجه شما</vt:lpstr>
    </vt:vector>
  </TitlesOfParts>
  <Company>sazgar.com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تعریف اشتباهات دارو پزشکی</dc:title>
  <dc:creator>Aria TM</dc:creator>
  <cp:lastModifiedBy>it</cp:lastModifiedBy>
  <cp:revision>92</cp:revision>
  <dcterms:created xsi:type="dcterms:W3CDTF">2014-08-23T09:14:35Z</dcterms:created>
  <dcterms:modified xsi:type="dcterms:W3CDTF">2014-09-06T07:03:27Z</dcterms:modified>
</cp:coreProperties>
</file>